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nva Sans Bold"/>
      <p:regular r:id="rId14"/>
    </p:embeddedFont>
    <p:embeddedFont>
      <p:font typeface="Calibri" panose="020F0502020204030204" pitchFamily="34" charset="0"/>
      <p:regular r:id="rId15"/>
      <p:bold r:id="rId16"/>
      <p:italic r:id="rId17"/>
      <p:boldItalic r:id="rId18"/>
    </p:embeddedFont>
    <p:embeddedFont>
      <p:font typeface="TT Hoves Bold"/>
      <p:regular r:id="rId19"/>
    </p:embeddedFont>
    <p:embeddedFont>
      <p:font typeface="Helios Bold"/>
      <p:regular r:id="rId20"/>
    </p:embeddedFont>
    <p:embeddedFont>
      <p:font typeface="Helios"/>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12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848600" y="-27590"/>
            <a:ext cx="18562305" cy="8555165"/>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A20E20"/>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0626082" y="-1065232"/>
            <a:ext cx="14804504" cy="12180512"/>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l="-4927" r="-4927"/>
              </a:stretch>
            </a:blipFill>
          </p:spPr>
        </p:sp>
      </p:grpSp>
      <p:grpSp>
        <p:nvGrpSpPr>
          <p:cNvPr id="8" name="Group 8"/>
          <p:cNvGrpSpPr/>
          <p:nvPr/>
        </p:nvGrpSpPr>
        <p:grpSpPr>
          <a:xfrm>
            <a:off x="9193978" y="7088002"/>
            <a:ext cx="7555842" cy="3482406"/>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422055" y="2369156"/>
            <a:ext cx="4465420" cy="400944"/>
            <a:chOff x="0" y="0"/>
            <a:chExt cx="5953893" cy="534592"/>
          </a:xfrm>
        </p:grpSpPr>
        <p:sp>
          <p:nvSpPr>
            <p:cNvPr id="12" name="Freeform 12"/>
            <p:cNvSpPr/>
            <p:nvPr/>
          </p:nvSpPr>
          <p:spPr>
            <a:xfrm>
              <a:off x="0" y="0"/>
              <a:ext cx="453917" cy="534592"/>
            </a:xfrm>
            <a:custGeom>
              <a:avLst/>
              <a:gdLst/>
              <a:ahLst/>
              <a:cxnLst/>
              <a:rect l="l" t="t" r="r" b="b"/>
              <a:pathLst>
                <a:path w="453917" h="534592">
                  <a:moveTo>
                    <a:pt x="0" y="0"/>
                  </a:moveTo>
                  <a:lnTo>
                    <a:pt x="453917" y="0"/>
                  </a:lnTo>
                  <a:lnTo>
                    <a:pt x="453917" y="534592"/>
                  </a:lnTo>
                  <a:lnTo>
                    <a:pt x="0" y="5345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803450" y="-38"/>
              <a:ext cx="5150443" cy="534630"/>
            </a:xfrm>
            <a:prstGeom prst="rect">
              <a:avLst/>
            </a:prstGeom>
          </p:spPr>
          <p:txBody>
            <a:bodyPr lIns="0" tIns="0" rIns="0" bIns="0" rtlCol="0" anchor="t">
              <a:spAutoFit/>
            </a:bodyPr>
            <a:lstStyle/>
            <a:p>
              <a:pPr>
                <a:lnSpc>
                  <a:spcPts val="3361"/>
                </a:lnSpc>
                <a:spcBef>
                  <a:spcPct val="0"/>
                </a:spcBef>
              </a:pPr>
              <a:r>
                <a:rPr lang="en-US" sz="2401">
                  <a:solidFill>
                    <a:srgbClr val="2A2E3A"/>
                  </a:solidFill>
                  <a:latin typeface="Helios"/>
                </a:rPr>
                <a:t> </a:t>
              </a:r>
            </a:p>
          </p:txBody>
        </p:sp>
      </p:grpSp>
      <p:grpSp>
        <p:nvGrpSpPr>
          <p:cNvPr id="14" name="Group 14"/>
          <p:cNvGrpSpPr/>
          <p:nvPr/>
        </p:nvGrpSpPr>
        <p:grpSpPr>
          <a:xfrm>
            <a:off x="1028700" y="8920183"/>
            <a:ext cx="5622923" cy="338117"/>
            <a:chOff x="0" y="0"/>
            <a:chExt cx="7497231" cy="450823"/>
          </a:xfrm>
        </p:grpSpPr>
        <p:sp>
          <p:nvSpPr>
            <p:cNvPr id="15" name="Freeform 15"/>
            <p:cNvSpPr/>
            <p:nvPr/>
          </p:nvSpPr>
          <p:spPr>
            <a:xfrm>
              <a:off x="0" y="0"/>
              <a:ext cx="450823" cy="450823"/>
            </a:xfrm>
            <a:custGeom>
              <a:avLst/>
              <a:gdLst/>
              <a:ahLst/>
              <a:cxnLst/>
              <a:rect l="l" t="t" r="r" b="b"/>
              <a:pathLst>
                <a:path w="450823" h="450823">
                  <a:moveTo>
                    <a:pt x="0" y="0"/>
                  </a:moveTo>
                  <a:lnTo>
                    <a:pt x="450823" y="0"/>
                  </a:lnTo>
                  <a:lnTo>
                    <a:pt x="450823" y="450823"/>
                  </a:lnTo>
                  <a:lnTo>
                    <a:pt x="0" y="450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832051" y="-45310"/>
              <a:ext cx="6665180" cy="493818"/>
            </a:xfrm>
            <a:prstGeom prst="rect">
              <a:avLst/>
            </a:prstGeom>
          </p:spPr>
          <p:txBody>
            <a:bodyPr lIns="0" tIns="0" rIns="0" bIns="0" rtlCol="0" anchor="t">
              <a:spAutoFit/>
            </a:bodyPr>
            <a:lstStyle/>
            <a:p>
              <a:pPr algn="l">
                <a:lnSpc>
                  <a:spcPts val="3080"/>
                </a:lnSpc>
              </a:pPr>
              <a:endParaRPr/>
            </a:p>
          </p:txBody>
        </p:sp>
      </p:grpSp>
      <p:sp>
        <p:nvSpPr>
          <p:cNvPr id="17" name="Freeform 17"/>
          <p:cNvSpPr/>
          <p:nvPr/>
        </p:nvSpPr>
        <p:spPr>
          <a:xfrm>
            <a:off x="145628" y="194928"/>
            <a:ext cx="3588523" cy="3070775"/>
          </a:xfrm>
          <a:custGeom>
            <a:avLst/>
            <a:gdLst/>
            <a:ahLst/>
            <a:cxnLst/>
            <a:rect l="l" t="t" r="r" b="b"/>
            <a:pathLst>
              <a:path w="3588523" h="3070775">
                <a:moveTo>
                  <a:pt x="0" y="0"/>
                </a:moveTo>
                <a:lnTo>
                  <a:pt x="3588522" y="0"/>
                </a:lnTo>
                <a:lnTo>
                  <a:pt x="3588522" y="3070776"/>
                </a:lnTo>
                <a:lnTo>
                  <a:pt x="0" y="3070776"/>
                </a:lnTo>
                <a:lnTo>
                  <a:pt x="0" y="0"/>
                </a:lnTo>
                <a:close/>
              </a:path>
            </a:pathLst>
          </a:custGeom>
          <a:blipFill>
            <a:blip r:embed="rId7"/>
            <a:stretch>
              <a:fillRect/>
            </a:stretch>
          </a:blipFill>
        </p:spPr>
      </p:sp>
      <p:grpSp>
        <p:nvGrpSpPr>
          <p:cNvPr id="18" name="Group 18"/>
          <p:cNvGrpSpPr/>
          <p:nvPr/>
        </p:nvGrpSpPr>
        <p:grpSpPr>
          <a:xfrm>
            <a:off x="423575" y="3357144"/>
            <a:ext cx="8901220" cy="4549457"/>
            <a:chOff x="0" y="0"/>
            <a:chExt cx="11868293" cy="6065943"/>
          </a:xfrm>
        </p:grpSpPr>
        <p:sp>
          <p:nvSpPr>
            <p:cNvPr id="19" name="TextBox 19"/>
            <p:cNvSpPr txBox="1"/>
            <p:nvPr/>
          </p:nvSpPr>
          <p:spPr>
            <a:xfrm>
              <a:off x="0" y="4108239"/>
              <a:ext cx="11868293" cy="1957704"/>
            </a:xfrm>
            <a:prstGeom prst="rect">
              <a:avLst/>
            </a:prstGeom>
          </p:spPr>
          <p:txBody>
            <a:bodyPr lIns="0" tIns="0" rIns="0" bIns="0" rtlCol="0" anchor="t">
              <a:spAutoFit/>
            </a:bodyPr>
            <a:lstStyle/>
            <a:p>
              <a:pPr>
                <a:lnSpc>
                  <a:spcPts val="2940"/>
                </a:lnSpc>
              </a:pPr>
              <a:r>
                <a:rPr lang="en-US" sz="2100">
                  <a:solidFill>
                    <a:srgbClr val="2A2E3A"/>
                  </a:solidFill>
                  <a:latin typeface="Helios"/>
                </a:rPr>
                <a:t>This expert-led plenary will feature key emergency managers on the frontlines of the 2023 Louisiana Wildfires as Louisiana was the number one state with the highest conditions for fire weather in the country last summer.  </a:t>
              </a:r>
            </a:p>
          </p:txBody>
        </p:sp>
        <p:sp>
          <p:nvSpPr>
            <p:cNvPr id="20" name="TextBox 20"/>
            <p:cNvSpPr txBox="1"/>
            <p:nvPr/>
          </p:nvSpPr>
          <p:spPr>
            <a:xfrm>
              <a:off x="0" y="0"/>
              <a:ext cx="11868293" cy="3835400"/>
            </a:xfrm>
            <a:prstGeom prst="rect">
              <a:avLst/>
            </a:prstGeom>
          </p:spPr>
          <p:txBody>
            <a:bodyPr lIns="0" tIns="0" rIns="0" bIns="0" rtlCol="0" anchor="t">
              <a:spAutoFit/>
            </a:bodyPr>
            <a:lstStyle/>
            <a:p>
              <a:pPr>
                <a:lnSpc>
                  <a:spcPts val="11399"/>
                </a:lnSpc>
              </a:pPr>
              <a:r>
                <a:rPr lang="en-US" sz="9499">
                  <a:solidFill>
                    <a:srgbClr val="2A2E3A"/>
                  </a:solidFill>
                  <a:latin typeface="TT Hoves Bold"/>
                </a:rPr>
                <a:t>2023 Louisiana </a:t>
              </a:r>
              <a:r>
                <a:rPr lang="en-US" sz="9499">
                  <a:solidFill>
                    <a:srgbClr val="A20E20"/>
                  </a:solidFill>
                  <a:latin typeface="TT Hoves Bold"/>
                </a:rPr>
                <a:t> Wildfires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11410"/>
            <a:ext cx="8787732" cy="4996560"/>
            <a:chOff x="0" y="0"/>
            <a:chExt cx="2314464" cy="1315967"/>
          </a:xfrm>
        </p:grpSpPr>
        <p:sp>
          <p:nvSpPr>
            <p:cNvPr id="3" name="Freeform 3"/>
            <p:cNvSpPr/>
            <p:nvPr/>
          </p:nvSpPr>
          <p:spPr>
            <a:xfrm>
              <a:off x="0" y="0"/>
              <a:ext cx="2314465" cy="1315967"/>
            </a:xfrm>
            <a:custGeom>
              <a:avLst/>
              <a:gdLst/>
              <a:ahLst/>
              <a:cxnLst/>
              <a:rect l="l" t="t" r="r" b="b"/>
              <a:pathLst>
                <a:path w="2314465" h="1315967">
                  <a:moveTo>
                    <a:pt x="0" y="0"/>
                  </a:moveTo>
                  <a:lnTo>
                    <a:pt x="2314465" y="0"/>
                  </a:lnTo>
                  <a:lnTo>
                    <a:pt x="2314465" y="1315967"/>
                  </a:lnTo>
                  <a:lnTo>
                    <a:pt x="0" y="1315967"/>
                  </a:lnTo>
                  <a:close/>
                </a:path>
              </a:pathLst>
            </a:custGeom>
            <a:solidFill>
              <a:srgbClr val="E4E4E4"/>
            </a:solidFill>
            <a:ln w="9525" cap="sq">
              <a:solidFill>
                <a:srgbClr val="2A2E3A"/>
              </a:solidFill>
              <a:prstDash val="solid"/>
              <a:miter/>
            </a:ln>
          </p:spPr>
        </p:sp>
        <p:sp>
          <p:nvSpPr>
            <p:cNvPr id="4" name="TextBox 4"/>
            <p:cNvSpPr txBox="1"/>
            <p:nvPr/>
          </p:nvSpPr>
          <p:spPr>
            <a:xfrm>
              <a:off x="0" y="-38100"/>
              <a:ext cx="2314464" cy="1354067"/>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87623" y="9258300"/>
            <a:ext cx="5765006" cy="1028700"/>
            <a:chOff x="0" y="0"/>
            <a:chExt cx="1049690" cy="187305"/>
          </a:xfrm>
        </p:grpSpPr>
        <p:sp>
          <p:nvSpPr>
            <p:cNvPr id="6" name="Freeform 6"/>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sp>
        <p:sp>
          <p:nvSpPr>
            <p:cNvPr id="7" name="TextBox 7"/>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rot="-10800000">
            <a:off x="14447117" y="-741521"/>
            <a:ext cx="7681766" cy="3540443"/>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028700" y="3611410"/>
            <a:ext cx="8787732" cy="5388810"/>
          </a:xfrm>
          <a:custGeom>
            <a:avLst/>
            <a:gdLst/>
            <a:ahLst/>
            <a:cxnLst/>
            <a:rect l="l" t="t" r="r" b="b"/>
            <a:pathLst>
              <a:path w="8787732" h="5388810">
                <a:moveTo>
                  <a:pt x="0" y="0"/>
                </a:moveTo>
                <a:lnTo>
                  <a:pt x="8787732" y="0"/>
                </a:lnTo>
                <a:lnTo>
                  <a:pt x="8787732" y="5388809"/>
                </a:lnTo>
                <a:lnTo>
                  <a:pt x="0" y="5388809"/>
                </a:lnTo>
                <a:lnTo>
                  <a:pt x="0" y="0"/>
                </a:lnTo>
                <a:close/>
              </a:path>
            </a:pathLst>
          </a:custGeom>
          <a:blipFill>
            <a:blip r:embed="rId2"/>
            <a:stretch>
              <a:fillRect t="-10055" b="-6426"/>
            </a:stretch>
          </a:blipFill>
        </p:spPr>
      </p:sp>
      <p:sp>
        <p:nvSpPr>
          <p:cNvPr id="12" name="Freeform 12"/>
          <p:cNvSpPr/>
          <p:nvPr/>
        </p:nvSpPr>
        <p:spPr>
          <a:xfrm>
            <a:off x="10151013" y="3611410"/>
            <a:ext cx="7815413" cy="5646890"/>
          </a:xfrm>
          <a:custGeom>
            <a:avLst/>
            <a:gdLst/>
            <a:ahLst/>
            <a:cxnLst/>
            <a:rect l="l" t="t" r="r" b="b"/>
            <a:pathLst>
              <a:path w="7815413" h="5646890">
                <a:moveTo>
                  <a:pt x="0" y="0"/>
                </a:moveTo>
                <a:lnTo>
                  <a:pt x="7815413" y="0"/>
                </a:lnTo>
                <a:lnTo>
                  <a:pt x="7815413" y="5646890"/>
                </a:lnTo>
                <a:lnTo>
                  <a:pt x="0" y="5646890"/>
                </a:lnTo>
                <a:lnTo>
                  <a:pt x="0" y="0"/>
                </a:lnTo>
                <a:close/>
              </a:path>
            </a:pathLst>
          </a:custGeom>
          <a:blipFill>
            <a:blip r:embed="rId3"/>
            <a:stretch>
              <a:fillRect t="-2564"/>
            </a:stretch>
          </a:blipFill>
        </p:spPr>
      </p:sp>
      <p:grpSp>
        <p:nvGrpSpPr>
          <p:cNvPr id="13" name="Group 13"/>
          <p:cNvGrpSpPr/>
          <p:nvPr/>
        </p:nvGrpSpPr>
        <p:grpSpPr>
          <a:xfrm>
            <a:off x="1028700" y="462574"/>
            <a:ext cx="16388008" cy="2903930"/>
            <a:chOff x="0" y="0"/>
            <a:chExt cx="21850677" cy="3871906"/>
          </a:xfrm>
        </p:grpSpPr>
        <p:sp>
          <p:nvSpPr>
            <p:cNvPr id="14" name="TextBox 14"/>
            <p:cNvSpPr txBox="1"/>
            <p:nvPr/>
          </p:nvSpPr>
          <p:spPr>
            <a:xfrm>
              <a:off x="0" y="0"/>
              <a:ext cx="21850677" cy="2921000"/>
            </a:xfrm>
            <a:prstGeom prst="rect">
              <a:avLst/>
            </a:prstGeom>
          </p:spPr>
          <p:txBody>
            <a:bodyPr lIns="0" tIns="0" rIns="0" bIns="0" rtlCol="0" anchor="t">
              <a:spAutoFit/>
            </a:bodyPr>
            <a:lstStyle/>
            <a:p>
              <a:pPr>
                <a:lnSpc>
                  <a:spcPts val="8640"/>
                </a:lnSpc>
              </a:pPr>
              <a:r>
                <a:rPr lang="en-US" sz="7200">
                  <a:solidFill>
                    <a:srgbClr val="A20E20"/>
                  </a:solidFill>
                  <a:latin typeface="TT Hoves Bold"/>
                </a:rPr>
                <a:t>Resources Management/Effective Deployment of Resources </a:t>
              </a:r>
            </a:p>
          </p:txBody>
        </p:sp>
        <p:sp>
          <p:nvSpPr>
            <p:cNvPr id="15" name="TextBox 15"/>
            <p:cNvSpPr txBox="1"/>
            <p:nvPr/>
          </p:nvSpPr>
          <p:spPr>
            <a:xfrm>
              <a:off x="0" y="3110752"/>
              <a:ext cx="21850677"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Sharing the Unique Elements from Wildfire Threats</a:t>
              </a:r>
              <a:r>
                <a:rPr lang="en-US" sz="3399" u="none">
                  <a:solidFill>
                    <a:srgbClr val="2A2E3A"/>
                  </a:solidFill>
                  <a:latin typeface="Helios"/>
                </a:rPr>
                <a:t> </a:t>
              </a:r>
            </a:p>
          </p:txBody>
        </p:sp>
      </p:grpSp>
      <p:sp>
        <p:nvSpPr>
          <p:cNvPr id="16" name="TextBox 16"/>
          <p:cNvSpPr txBox="1"/>
          <p:nvPr/>
        </p:nvSpPr>
        <p:spPr>
          <a:xfrm>
            <a:off x="6769325" y="9220200"/>
            <a:ext cx="3047107" cy="880744"/>
          </a:xfrm>
          <a:prstGeom prst="rect">
            <a:avLst/>
          </a:prstGeom>
        </p:spPr>
        <p:txBody>
          <a:bodyPr lIns="0" tIns="0" rIns="0" bIns="0" rtlCol="0" anchor="t">
            <a:spAutoFit/>
          </a:bodyPr>
          <a:lstStyle/>
          <a:p>
            <a:pPr>
              <a:lnSpc>
                <a:spcPts val="2380"/>
              </a:lnSpc>
            </a:pPr>
            <a:r>
              <a:rPr lang="en-US" sz="1700">
                <a:solidFill>
                  <a:srgbClr val="000000"/>
                </a:solidFill>
                <a:latin typeface="Helios"/>
              </a:rPr>
              <a:t>Blackhawk, Hwy 113 Fire, 2023</a:t>
            </a:r>
          </a:p>
          <a:p>
            <a:pPr>
              <a:lnSpc>
                <a:spcPts val="2380"/>
              </a:lnSpc>
            </a:pPr>
            <a:r>
              <a:rPr lang="en-US" sz="1700">
                <a:solidFill>
                  <a:srgbClr val="000000"/>
                </a:solidFill>
                <a:latin typeface="Helios"/>
              </a:rPr>
              <a:t>Rapides/Vernon </a:t>
            </a:r>
          </a:p>
          <a:p>
            <a:pPr>
              <a:lnSpc>
                <a:spcPts val="2380"/>
              </a:lnSpc>
              <a:spcBef>
                <a:spcPct val="0"/>
              </a:spcBef>
            </a:pPr>
            <a:endParaRPr lang="en-US" sz="1700">
              <a:solidFill>
                <a:srgbClr val="000000"/>
              </a:solidFill>
              <a:latin typeface="Helios"/>
            </a:endParaRPr>
          </a:p>
        </p:txBody>
      </p:sp>
      <p:sp>
        <p:nvSpPr>
          <p:cNvPr id="17" name="TextBox 17"/>
          <p:cNvSpPr txBox="1"/>
          <p:nvPr/>
        </p:nvSpPr>
        <p:spPr>
          <a:xfrm>
            <a:off x="15930904" y="9220200"/>
            <a:ext cx="2035522" cy="880744"/>
          </a:xfrm>
          <a:prstGeom prst="rect">
            <a:avLst/>
          </a:prstGeom>
        </p:spPr>
        <p:txBody>
          <a:bodyPr lIns="0" tIns="0" rIns="0" bIns="0" rtlCol="0" anchor="t">
            <a:spAutoFit/>
          </a:bodyPr>
          <a:lstStyle/>
          <a:p>
            <a:pPr>
              <a:lnSpc>
                <a:spcPts val="2380"/>
              </a:lnSpc>
            </a:pPr>
            <a:r>
              <a:rPr lang="en-US" sz="1700">
                <a:solidFill>
                  <a:srgbClr val="000000"/>
                </a:solidFill>
                <a:latin typeface="Helios"/>
              </a:rPr>
              <a:t>Larger Aerial Tanker </a:t>
            </a:r>
          </a:p>
          <a:p>
            <a:pPr>
              <a:lnSpc>
                <a:spcPts val="2380"/>
              </a:lnSpc>
            </a:pPr>
            <a:r>
              <a:rPr lang="en-US" sz="1700">
                <a:solidFill>
                  <a:srgbClr val="000000"/>
                </a:solidFill>
                <a:latin typeface="Helios"/>
              </a:rPr>
              <a:t>Rapides </a:t>
            </a:r>
          </a:p>
          <a:p>
            <a:pPr>
              <a:lnSpc>
                <a:spcPts val="2380"/>
              </a:lnSpc>
              <a:spcBef>
                <a:spcPct val="0"/>
              </a:spcBef>
            </a:pPr>
            <a:endParaRPr lang="en-US" sz="1700">
              <a:solidFill>
                <a:srgbClr val="000000"/>
              </a:solidFill>
              <a:latin typeface="Helio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594198" y="-1321890"/>
            <a:ext cx="21853498" cy="545574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A20E20"/>
            </a:solidFill>
          </p:spPr>
        </p:sp>
        <p:sp>
          <p:nvSpPr>
            <p:cNvPr id="4" name="TextBox 4"/>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5324652"/>
            <a:ext cx="3295436" cy="1073376"/>
            <a:chOff x="0" y="0"/>
            <a:chExt cx="867934" cy="282700"/>
          </a:xfrm>
        </p:grpSpPr>
        <p:sp>
          <p:nvSpPr>
            <p:cNvPr id="6" name="Freeform 6"/>
            <p:cNvSpPr/>
            <p:nvPr/>
          </p:nvSpPr>
          <p:spPr>
            <a:xfrm>
              <a:off x="0" y="0"/>
              <a:ext cx="867934" cy="282700"/>
            </a:xfrm>
            <a:custGeom>
              <a:avLst/>
              <a:gdLst/>
              <a:ahLst/>
              <a:cxnLst/>
              <a:rect l="l" t="t" r="r" b="b"/>
              <a:pathLst>
                <a:path w="867934" h="282700">
                  <a:moveTo>
                    <a:pt x="0" y="0"/>
                  </a:moveTo>
                  <a:lnTo>
                    <a:pt x="867934" y="0"/>
                  </a:lnTo>
                  <a:lnTo>
                    <a:pt x="867934" y="282700"/>
                  </a:lnTo>
                  <a:lnTo>
                    <a:pt x="0" y="282700"/>
                  </a:lnTo>
                  <a:close/>
                </a:path>
              </a:pathLst>
            </a:custGeom>
            <a:solidFill>
              <a:srgbClr val="E4E4E4"/>
            </a:solidFill>
            <a:ln w="9525" cap="sq">
              <a:solidFill>
                <a:srgbClr val="2A2E3A"/>
              </a:solidFill>
              <a:prstDash val="solid"/>
              <a:miter/>
            </a:ln>
          </p:spPr>
        </p:sp>
        <p:sp>
          <p:nvSpPr>
            <p:cNvPr id="7" name="TextBox 7"/>
            <p:cNvSpPr txBox="1"/>
            <p:nvPr/>
          </p:nvSpPr>
          <p:spPr>
            <a:xfrm>
              <a:off x="0" y="-57150"/>
              <a:ext cx="867934" cy="339850"/>
            </a:xfrm>
            <a:prstGeom prst="rect">
              <a:avLst/>
            </a:prstGeom>
          </p:spPr>
          <p:txBody>
            <a:bodyPr lIns="50800" tIns="50800" rIns="50800" bIns="50800" rtlCol="0" anchor="ctr"/>
            <a:lstStyle/>
            <a:p>
              <a:pPr algn="ctr">
                <a:lnSpc>
                  <a:spcPts val="4199"/>
                </a:lnSpc>
              </a:pPr>
              <a:r>
                <a:rPr lang="en-US" sz="2999">
                  <a:solidFill>
                    <a:srgbClr val="A20E20"/>
                  </a:solidFill>
                  <a:latin typeface="Helios Bold"/>
                </a:rPr>
                <a:t>Partnerships</a:t>
              </a:r>
            </a:p>
          </p:txBody>
        </p:sp>
      </p:grpSp>
      <p:grpSp>
        <p:nvGrpSpPr>
          <p:cNvPr id="8" name="Group 8"/>
          <p:cNvGrpSpPr/>
          <p:nvPr/>
        </p:nvGrpSpPr>
        <p:grpSpPr>
          <a:xfrm>
            <a:off x="5375097" y="5324652"/>
            <a:ext cx="3295436" cy="1073376"/>
            <a:chOff x="0" y="0"/>
            <a:chExt cx="867934" cy="282700"/>
          </a:xfrm>
        </p:grpSpPr>
        <p:sp>
          <p:nvSpPr>
            <p:cNvPr id="9" name="Freeform 9"/>
            <p:cNvSpPr/>
            <p:nvPr/>
          </p:nvSpPr>
          <p:spPr>
            <a:xfrm>
              <a:off x="0" y="0"/>
              <a:ext cx="867934" cy="282700"/>
            </a:xfrm>
            <a:custGeom>
              <a:avLst/>
              <a:gdLst/>
              <a:ahLst/>
              <a:cxnLst/>
              <a:rect l="l" t="t" r="r" b="b"/>
              <a:pathLst>
                <a:path w="867934" h="282700">
                  <a:moveTo>
                    <a:pt x="0" y="0"/>
                  </a:moveTo>
                  <a:lnTo>
                    <a:pt x="867934" y="0"/>
                  </a:lnTo>
                  <a:lnTo>
                    <a:pt x="867934" y="282700"/>
                  </a:lnTo>
                  <a:lnTo>
                    <a:pt x="0" y="282700"/>
                  </a:lnTo>
                  <a:close/>
                </a:path>
              </a:pathLst>
            </a:custGeom>
            <a:solidFill>
              <a:srgbClr val="E4E4E4"/>
            </a:solidFill>
            <a:ln w="9525" cap="sq">
              <a:solidFill>
                <a:srgbClr val="2A2E3A"/>
              </a:solidFill>
              <a:prstDash val="solid"/>
              <a:miter/>
            </a:ln>
          </p:spPr>
        </p:sp>
        <p:sp>
          <p:nvSpPr>
            <p:cNvPr id="10" name="TextBox 10"/>
            <p:cNvSpPr txBox="1"/>
            <p:nvPr/>
          </p:nvSpPr>
          <p:spPr>
            <a:xfrm>
              <a:off x="0" y="-57150"/>
              <a:ext cx="867934" cy="339850"/>
            </a:xfrm>
            <a:prstGeom prst="rect">
              <a:avLst/>
            </a:prstGeom>
          </p:spPr>
          <p:txBody>
            <a:bodyPr lIns="50800" tIns="50800" rIns="50800" bIns="50800" rtlCol="0" anchor="ctr"/>
            <a:lstStyle/>
            <a:p>
              <a:pPr algn="ctr">
                <a:lnSpc>
                  <a:spcPts val="4199"/>
                </a:lnSpc>
              </a:pPr>
              <a:r>
                <a:rPr lang="en-US" sz="2999">
                  <a:solidFill>
                    <a:srgbClr val="A20E20"/>
                  </a:solidFill>
                  <a:latin typeface="Helios Bold"/>
                </a:rPr>
                <a:t>Resources</a:t>
              </a:r>
            </a:p>
          </p:txBody>
        </p:sp>
      </p:grpSp>
      <p:grpSp>
        <p:nvGrpSpPr>
          <p:cNvPr id="11" name="Group 11"/>
          <p:cNvGrpSpPr/>
          <p:nvPr/>
        </p:nvGrpSpPr>
        <p:grpSpPr>
          <a:xfrm>
            <a:off x="9617467" y="5324652"/>
            <a:ext cx="3295436" cy="1073376"/>
            <a:chOff x="0" y="0"/>
            <a:chExt cx="867934" cy="282700"/>
          </a:xfrm>
        </p:grpSpPr>
        <p:sp>
          <p:nvSpPr>
            <p:cNvPr id="12" name="Freeform 12"/>
            <p:cNvSpPr/>
            <p:nvPr/>
          </p:nvSpPr>
          <p:spPr>
            <a:xfrm>
              <a:off x="0" y="0"/>
              <a:ext cx="867934" cy="282700"/>
            </a:xfrm>
            <a:custGeom>
              <a:avLst/>
              <a:gdLst/>
              <a:ahLst/>
              <a:cxnLst/>
              <a:rect l="l" t="t" r="r" b="b"/>
              <a:pathLst>
                <a:path w="867934" h="282700">
                  <a:moveTo>
                    <a:pt x="0" y="0"/>
                  </a:moveTo>
                  <a:lnTo>
                    <a:pt x="867934" y="0"/>
                  </a:lnTo>
                  <a:lnTo>
                    <a:pt x="867934" y="282700"/>
                  </a:lnTo>
                  <a:lnTo>
                    <a:pt x="0" y="282700"/>
                  </a:lnTo>
                  <a:close/>
                </a:path>
              </a:pathLst>
            </a:custGeom>
            <a:solidFill>
              <a:srgbClr val="E4E4E4"/>
            </a:solidFill>
            <a:ln w="9525" cap="sq">
              <a:solidFill>
                <a:srgbClr val="2A2E3A"/>
              </a:solidFill>
              <a:prstDash val="solid"/>
              <a:miter/>
            </a:ln>
          </p:spPr>
        </p:sp>
        <p:sp>
          <p:nvSpPr>
            <p:cNvPr id="13" name="TextBox 13"/>
            <p:cNvSpPr txBox="1"/>
            <p:nvPr/>
          </p:nvSpPr>
          <p:spPr>
            <a:xfrm>
              <a:off x="0" y="-57150"/>
              <a:ext cx="867934" cy="339850"/>
            </a:xfrm>
            <a:prstGeom prst="rect">
              <a:avLst/>
            </a:prstGeom>
          </p:spPr>
          <p:txBody>
            <a:bodyPr lIns="50800" tIns="50800" rIns="50800" bIns="50800" rtlCol="0" anchor="ctr"/>
            <a:lstStyle/>
            <a:p>
              <a:pPr algn="ctr">
                <a:lnSpc>
                  <a:spcPts val="4199"/>
                </a:lnSpc>
              </a:pPr>
              <a:r>
                <a:rPr lang="en-US" sz="2999">
                  <a:solidFill>
                    <a:srgbClr val="A20E20"/>
                  </a:solidFill>
                  <a:latin typeface="Helios Bold"/>
                </a:rPr>
                <a:t>Education</a:t>
              </a:r>
            </a:p>
          </p:txBody>
        </p:sp>
      </p:grpSp>
      <p:grpSp>
        <p:nvGrpSpPr>
          <p:cNvPr id="14" name="Group 14"/>
          <p:cNvGrpSpPr/>
          <p:nvPr/>
        </p:nvGrpSpPr>
        <p:grpSpPr>
          <a:xfrm>
            <a:off x="13963864" y="5324652"/>
            <a:ext cx="3295436" cy="1073376"/>
            <a:chOff x="0" y="0"/>
            <a:chExt cx="867934" cy="282700"/>
          </a:xfrm>
        </p:grpSpPr>
        <p:sp>
          <p:nvSpPr>
            <p:cNvPr id="15" name="Freeform 15"/>
            <p:cNvSpPr/>
            <p:nvPr/>
          </p:nvSpPr>
          <p:spPr>
            <a:xfrm>
              <a:off x="0" y="0"/>
              <a:ext cx="867934" cy="282700"/>
            </a:xfrm>
            <a:custGeom>
              <a:avLst/>
              <a:gdLst/>
              <a:ahLst/>
              <a:cxnLst/>
              <a:rect l="l" t="t" r="r" b="b"/>
              <a:pathLst>
                <a:path w="867934" h="282700">
                  <a:moveTo>
                    <a:pt x="0" y="0"/>
                  </a:moveTo>
                  <a:lnTo>
                    <a:pt x="867934" y="0"/>
                  </a:lnTo>
                  <a:lnTo>
                    <a:pt x="867934" y="282700"/>
                  </a:lnTo>
                  <a:lnTo>
                    <a:pt x="0" y="282700"/>
                  </a:lnTo>
                  <a:close/>
                </a:path>
              </a:pathLst>
            </a:custGeom>
            <a:solidFill>
              <a:srgbClr val="E4E4E4"/>
            </a:solidFill>
            <a:ln w="9525" cap="sq">
              <a:solidFill>
                <a:srgbClr val="2A2E3A"/>
              </a:solidFill>
              <a:prstDash val="solid"/>
              <a:miter/>
            </a:ln>
          </p:spPr>
        </p:sp>
        <p:sp>
          <p:nvSpPr>
            <p:cNvPr id="16" name="TextBox 16"/>
            <p:cNvSpPr txBox="1"/>
            <p:nvPr/>
          </p:nvSpPr>
          <p:spPr>
            <a:xfrm>
              <a:off x="0" y="-57150"/>
              <a:ext cx="867934" cy="339850"/>
            </a:xfrm>
            <a:prstGeom prst="rect">
              <a:avLst/>
            </a:prstGeom>
          </p:spPr>
          <p:txBody>
            <a:bodyPr lIns="50800" tIns="50800" rIns="50800" bIns="50800" rtlCol="0" anchor="ctr"/>
            <a:lstStyle/>
            <a:p>
              <a:pPr algn="ctr">
                <a:lnSpc>
                  <a:spcPts val="4199"/>
                </a:lnSpc>
              </a:pPr>
              <a:r>
                <a:rPr lang="en-US" sz="2999">
                  <a:solidFill>
                    <a:srgbClr val="A20E20"/>
                  </a:solidFill>
                  <a:latin typeface="Helios Bold"/>
                </a:rPr>
                <a:t>Training</a:t>
              </a:r>
            </a:p>
          </p:txBody>
        </p:sp>
      </p:grpSp>
      <p:sp>
        <p:nvSpPr>
          <p:cNvPr id="17" name="AutoShape 17"/>
          <p:cNvSpPr/>
          <p:nvPr/>
        </p:nvSpPr>
        <p:spPr>
          <a:xfrm>
            <a:off x="4324136" y="5861340"/>
            <a:ext cx="1050961" cy="0"/>
          </a:xfrm>
          <a:prstGeom prst="line">
            <a:avLst/>
          </a:prstGeom>
          <a:ln w="9525" cap="flat">
            <a:solidFill>
              <a:srgbClr val="2A2E3A"/>
            </a:solidFill>
            <a:prstDash val="solid"/>
            <a:headEnd type="none" w="sm" len="sm"/>
            <a:tailEnd type="none" w="sm" len="sm"/>
          </a:ln>
        </p:spPr>
      </p:sp>
      <p:sp>
        <p:nvSpPr>
          <p:cNvPr id="18" name="AutoShape 18"/>
          <p:cNvSpPr/>
          <p:nvPr/>
        </p:nvSpPr>
        <p:spPr>
          <a:xfrm>
            <a:off x="8670533" y="5861340"/>
            <a:ext cx="946934" cy="0"/>
          </a:xfrm>
          <a:prstGeom prst="line">
            <a:avLst/>
          </a:prstGeom>
          <a:ln w="9525" cap="flat">
            <a:solidFill>
              <a:srgbClr val="2A2E3A"/>
            </a:solidFill>
            <a:prstDash val="solid"/>
            <a:headEnd type="none" w="sm" len="sm"/>
            <a:tailEnd type="none" w="sm" len="sm"/>
          </a:ln>
        </p:spPr>
      </p:sp>
      <p:sp>
        <p:nvSpPr>
          <p:cNvPr id="19" name="AutoShape 19"/>
          <p:cNvSpPr/>
          <p:nvPr/>
        </p:nvSpPr>
        <p:spPr>
          <a:xfrm>
            <a:off x="12912903" y="5861340"/>
            <a:ext cx="1050961" cy="0"/>
          </a:xfrm>
          <a:prstGeom prst="line">
            <a:avLst/>
          </a:prstGeom>
          <a:ln w="9525" cap="flat">
            <a:solidFill>
              <a:srgbClr val="2A2E3A"/>
            </a:solidFill>
            <a:prstDash val="solid"/>
            <a:headEnd type="none" w="sm" len="sm"/>
            <a:tailEnd type="none" w="sm" len="sm"/>
          </a:ln>
        </p:spPr>
      </p:sp>
      <p:sp>
        <p:nvSpPr>
          <p:cNvPr id="20" name="Freeform 20"/>
          <p:cNvSpPr/>
          <p:nvPr/>
        </p:nvSpPr>
        <p:spPr>
          <a:xfrm>
            <a:off x="6832185" y="6798347"/>
            <a:ext cx="4433000" cy="3234892"/>
          </a:xfrm>
          <a:custGeom>
            <a:avLst/>
            <a:gdLst/>
            <a:ahLst/>
            <a:cxnLst/>
            <a:rect l="l" t="t" r="r" b="b"/>
            <a:pathLst>
              <a:path w="4433000" h="3234892">
                <a:moveTo>
                  <a:pt x="0" y="0"/>
                </a:moveTo>
                <a:lnTo>
                  <a:pt x="4433000" y="0"/>
                </a:lnTo>
                <a:lnTo>
                  <a:pt x="4433000" y="3234892"/>
                </a:lnTo>
                <a:lnTo>
                  <a:pt x="0" y="3234892"/>
                </a:lnTo>
                <a:lnTo>
                  <a:pt x="0" y="0"/>
                </a:lnTo>
                <a:close/>
              </a:path>
            </a:pathLst>
          </a:custGeom>
          <a:blipFill>
            <a:blip r:embed="rId2"/>
            <a:stretch>
              <a:fillRect/>
            </a:stretch>
          </a:blipFill>
        </p:spPr>
      </p:sp>
      <p:sp>
        <p:nvSpPr>
          <p:cNvPr id="21" name="Freeform 21"/>
          <p:cNvSpPr/>
          <p:nvPr/>
        </p:nvSpPr>
        <p:spPr>
          <a:xfrm>
            <a:off x="13963864" y="6702806"/>
            <a:ext cx="3295436" cy="3330432"/>
          </a:xfrm>
          <a:custGeom>
            <a:avLst/>
            <a:gdLst/>
            <a:ahLst/>
            <a:cxnLst/>
            <a:rect l="l" t="t" r="r" b="b"/>
            <a:pathLst>
              <a:path w="3295436" h="3330432">
                <a:moveTo>
                  <a:pt x="0" y="0"/>
                </a:moveTo>
                <a:lnTo>
                  <a:pt x="3295436" y="0"/>
                </a:lnTo>
                <a:lnTo>
                  <a:pt x="3295436" y="3330433"/>
                </a:lnTo>
                <a:lnTo>
                  <a:pt x="0" y="3330433"/>
                </a:lnTo>
                <a:lnTo>
                  <a:pt x="0" y="0"/>
                </a:lnTo>
                <a:close/>
              </a:path>
            </a:pathLst>
          </a:custGeom>
          <a:blipFill>
            <a:blip r:embed="rId3"/>
            <a:stretch>
              <a:fillRect l="-10501" t="-45323" r="-11220" b="-15266"/>
            </a:stretch>
          </a:blipFill>
        </p:spPr>
      </p:sp>
      <p:grpSp>
        <p:nvGrpSpPr>
          <p:cNvPr id="22" name="Group 22"/>
          <p:cNvGrpSpPr/>
          <p:nvPr/>
        </p:nvGrpSpPr>
        <p:grpSpPr>
          <a:xfrm>
            <a:off x="341934" y="376468"/>
            <a:ext cx="14158565" cy="3957543"/>
            <a:chOff x="-20684" y="581635"/>
            <a:chExt cx="17679038" cy="5276722"/>
          </a:xfrm>
        </p:grpSpPr>
        <p:sp>
          <p:nvSpPr>
            <p:cNvPr id="23" name="TextBox 23"/>
            <p:cNvSpPr txBox="1"/>
            <p:nvPr/>
          </p:nvSpPr>
          <p:spPr>
            <a:xfrm>
              <a:off x="-20684" y="581635"/>
              <a:ext cx="17679038" cy="2955924"/>
            </a:xfrm>
            <a:prstGeom prst="rect">
              <a:avLst/>
            </a:prstGeom>
          </p:spPr>
          <p:txBody>
            <a:bodyPr lIns="0" tIns="0" rIns="0" bIns="0" rtlCol="0" anchor="t">
              <a:spAutoFit/>
            </a:bodyPr>
            <a:lstStyle/>
            <a:p>
              <a:pPr>
                <a:lnSpc>
                  <a:spcPts val="8760"/>
                </a:lnSpc>
              </a:pPr>
              <a:r>
                <a:rPr lang="en-US" sz="7300" dirty="0">
                  <a:solidFill>
                    <a:srgbClr val="FFFFFF"/>
                  </a:solidFill>
                  <a:latin typeface="TT Hoves Bold"/>
                </a:rPr>
                <a:t>Recommendations and Planning for Future Wildfires</a:t>
              </a:r>
            </a:p>
          </p:txBody>
        </p:sp>
        <p:sp>
          <p:nvSpPr>
            <p:cNvPr id="24" name="TextBox 24"/>
            <p:cNvSpPr txBox="1"/>
            <p:nvPr/>
          </p:nvSpPr>
          <p:spPr>
            <a:xfrm>
              <a:off x="8273" y="3497003"/>
              <a:ext cx="14276724" cy="2361354"/>
            </a:xfrm>
            <a:prstGeom prst="rect">
              <a:avLst/>
            </a:prstGeom>
          </p:spPr>
          <p:txBody>
            <a:bodyPr lIns="0" tIns="0" rIns="0" bIns="0" rtlCol="0" anchor="t">
              <a:spAutoFit/>
            </a:bodyPr>
            <a:lstStyle/>
            <a:p>
              <a:pPr algn="l">
                <a:lnSpc>
                  <a:spcPts val="4759"/>
                </a:lnSpc>
              </a:pPr>
              <a:r>
                <a:rPr lang="en-US" sz="3399" u="none" dirty="0">
                  <a:solidFill>
                    <a:srgbClr val="FFFFFF"/>
                  </a:solidFill>
                  <a:latin typeface="Helios"/>
                </a:rPr>
                <a:t>Briefly elaborate on what strategies and tactics you have been planning from what you learned last summer. </a:t>
              </a:r>
            </a:p>
          </p:txBody>
        </p:sp>
      </p:grpSp>
      <p:sp>
        <p:nvSpPr>
          <p:cNvPr id="25" name="Freeform 25"/>
          <p:cNvSpPr/>
          <p:nvPr/>
        </p:nvSpPr>
        <p:spPr>
          <a:xfrm>
            <a:off x="999309" y="6748754"/>
            <a:ext cx="3324827" cy="3238536"/>
          </a:xfrm>
          <a:custGeom>
            <a:avLst/>
            <a:gdLst/>
            <a:ahLst/>
            <a:cxnLst/>
            <a:rect l="l" t="t" r="r" b="b"/>
            <a:pathLst>
              <a:path w="3324827" h="3238536">
                <a:moveTo>
                  <a:pt x="0" y="0"/>
                </a:moveTo>
                <a:lnTo>
                  <a:pt x="3324827" y="0"/>
                </a:lnTo>
                <a:lnTo>
                  <a:pt x="3324827" y="3238536"/>
                </a:lnTo>
                <a:lnTo>
                  <a:pt x="0" y="3238536"/>
                </a:lnTo>
                <a:lnTo>
                  <a:pt x="0" y="0"/>
                </a:lnTo>
                <a:close/>
              </a:path>
            </a:pathLst>
          </a:custGeom>
          <a:blipFill>
            <a:blip r:embed="rId4"/>
            <a:stretch>
              <a:fillRect t="-25348" b="-53323"/>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75179" y="4389334"/>
            <a:ext cx="7353300" cy="5584987"/>
          </a:xfrm>
          <a:custGeom>
            <a:avLst/>
            <a:gdLst/>
            <a:ahLst/>
            <a:cxnLst/>
            <a:rect l="l" t="t" r="r" b="b"/>
            <a:pathLst>
              <a:path w="7353300" h="5584987">
                <a:moveTo>
                  <a:pt x="0" y="0"/>
                </a:moveTo>
                <a:lnTo>
                  <a:pt x="7353300" y="0"/>
                </a:lnTo>
                <a:lnTo>
                  <a:pt x="7353300" y="5584988"/>
                </a:lnTo>
                <a:lnTo>
                  <a:pt x="0" y="5584988"/>
                </a:lnTo>
                <a:lnTo>
                  <a:pt x="0" y="0"/>
                </a:lnTo>
                <a:close/>
              </a:path>
            </a:pathLst>
          </a:custGeom>
          <a:blipFill>
            <a:blip r:embed="rId2"/>
            <a:stretch>
              <a:fillRect l="-699" r="-699"/>
            </a:stretch>
          </a:blipFill>
        </p:spPr>
      </p:sp>
      <p:grpSp>
        <p:nvGrpSpPr>
          <p:cNvPr id="3" name="Group 3"/>
          <p:cNvGrpSpPr/>
          <p:nvPr/>
        </p:nvGrpSpPr>
        <p:grpSpPr>
          <a:xfrm rot="-10800000">
            <a:off x="-4594198" y="-1321890"/>
            <a:ext cx="23954965" cy="5455740"/>
            <a:chOff x="0" y="0"/>
            <a:chExt cx="1109417" cy="252670"/>
          </a:xfrm>
        </p:grpSpPr>
        <p:sp>
          <p:nvSpPr>
            <p:cNvPr id="4" name="Freeform 4"/>
            <p:cNvSpPr/>
            <p:nvPr/>
          </p:nvSpPr>
          <p:spPr>
            <a:xfrm>
              <a:off x="0" y="0"/>
              <a:ext cx="1109417" cy="252670"/>
            </a:xfrm>
            <a:custGeom>
              <a:avLst/>
              <a:gdLst/>
              <a:ahLst/>
              <a:cxnLst/>
              <a:rect l="l" t="t" r="r" b="b"/>
              <a:pathLst>
                <a:path w="1109417" h="252670">
                  <a:moveTo>
                    <a:pt x="203200" y="0"/>
                  </a:moveTo>
                  <a:lnTo>
                    <a:pt x="906217" y="0"/>
                  </a:lnTo>
                  <a:lnTo>
                    <a:pt x="1109417" y="252670"/>
                  </a:lnTo>
                  <a:lnTo>
                    <a:pt x="0" y="252670"/>
                  </a:lnTo>
                  <a:lnTo>
                    <a:pt x="203200" y="0"/>
                  </a:lnTo>
                  <a:close/>
                </a:path>
              </a:pathLst>
            </a:custGeom>
            <a:solidFill>
              <a:srgbClr val="A20E20"/>
            </a:solidFill>
          </p:spPr>
        </p:sp>
        <p:sp>
          <p:nvSpPr>
            <p:cNvPr id="5" name="TextBox 5"/>
            <p:cNvSpPr txBox="1"/>
            <p:nvPr/>
          </p:nvSpPr>
          <p:spPr>
            <a:xfrm>
              <a:off x="127000" y="-38100"/>
              <a:ext cx="855417" cy="290770"/>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2690517" y="4389334"/>
            <a:ext cx="5748571" cy="5507877"/>
          </a:xfrm>
          <a:custGeom>
            <a:avLst/>
            <a:gdLst/>
            <a:ahLst/>
            <a:cxnLst/>
            <a:rect l="l" t="t" r="r" b="b"/>
            <a:pathLst>
              <a:path w="5748571" h="5507877">
                <a:moveTo>
                  <a:pt x="0" y="0"/>
                </a:moveTo>
                <a:lnTo>
                  <a:pt x="5748571" y="0"/>
                </a:lnTo>
                <a:lnTo>
                  <a:pt x="5748571" y="5507878"/>
                </a:lnTo>
                <a:lnTo>
                  <a:pt x="0" y="5507878"/>
                </a:lnTo>
                <a:lnTo>
                  <a:pt x="0" y="0"/>
                </a:lnTo>
                <a:close/>
              </a:path>
            </a:pathLst>
          </a:custGeom>
          <a:blipFill>
            <a:blip r:embed="rId3"/>
            <a:stretch>
              <a:fillRect l="-13875" r="-13875"/>
            </a:stretch>
          </a:blipFill>
        </p:spPr>
      </p:sp>
      <p:sp>
        <p:nvSpPr>
          <p:cNvPr id="7" name="Freeform 7"/>
          <p:cNvSpPr/>
          <p:nvPr/>
        </p:nvSpPr>
        <p:spPr>
          <a:xfrm>
            <a:off x="0" y="4389334"/>
            <a:ext cx="5213140" cy="5662097"/>
          </a:xfrm>
          <a:custGeom>
            <a:avLst/>
            <a:gdLst/>
            <a:ahLst/>
            <a:cxnLst/>
            <a:rect l="l" t="t" r="r" b="b"/>
            <a:pathLst>
              <a:path w="5213140" h="5662097">
                <a:moveTo>
                  <a:pt x="0" y="0"/>
                </a:moveTo>
                <a:lnTo>
                  <a:pt x="5213140" y="0"/>
                </a:lnTo>
                <a:lnTo>
                  <a:pt x="5213140" y="5662097"/>
                </a:lnTo>
                <a:lnTo>
                  <a:pt x="0" y="5662097"/>
                </a:lnTo>
                <a:lnTo>
                  <a:pt x="0" y="0"/>
                </a:lnTo>
                <a:close/>
              </a:path>
            </a:pathLst>
          </a:custGeom>
          <a:blipFill>
            <a:blip r:embed="rId4"/>
            <a:stretch>
              <a:fillRect l="-9309" r="-35693"/>
            </a:stretch>
          </a:blipFill>
        </p:spPr>
      </p:sp>
      <p:sp>
        <p:nvSpPr>
          <p:cNvPr id="8" name="TextBox 8"/>
          <p:cNvSpPr txBox="1"/>
          <p:nvPr/>
        </p:nvSpPr>
        <p:spPr>
          <a:xfrm>
            <a:off x="2067572" y="297989"/>
            <a:ext cx="12220863" cy="3195319"/>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Questions, Answers &amp; Comments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75000" y="1417045"/>
            <a:ext cx="9000603" cy="1713865"/>
            <a:chOff x="0" y="0"/>
            <a:chExt cx="12000804" cy="2285154"/>
          </a:xfrm>
        </p:grpSpPr>
        <p:grpSp>
          <p:nvGrpSpPr>
            <p:cNvPr id="3" name="Group 3"/>
            <p:cNvGrpSpPr/>
            <p:nvPr/>
          </p:nvGrpSpPr>
          <p:grpSpPr>
            <a:xfrm rot="-5400000">
              <a:off x="-118013" y="892641"/>
              <a:ext cx="735898" cy="499871"/>
              <a:chOff x="0" y="0"/>
              <a:chExt cx="812800" cy="552108"/>
            </a:xfrm>
          </p:grpSpPr>
          <p:sp>
            <p:nvSpPr>
              <p:cNvPr id="4" name="Freeform 4"/>
              <p:cNvSpPr/>
              <p:nvPr/>
            </p:nvSpPr>
            <p:spPr>
              <a:xfrm>
                <a:off x="0" y="0"/>
                <a:ext cx="812800" cy="552108"/>
              </a:xfrm>
              <a:custGeom>
                <a:avLst/>
                <a:gdLst/>
                <a:ahLst/>
                <a:cxnLst/>
                <a:rect l="l" t="t" r="r" b="b"/>
                <a:pathLst>
                  <a:path w="812800" h="552108">
                    <a:moveTo>
                      <a:pt x="406400" y="552108"/>
                    </a:moveTo>
                    <a:lnTo>
                      <a:pt x="812800" y="0"/>
                    </a:lnTo>
                    <a:lnTo>
                      <a:pt x="0" y="0"/>
                    </a:lnTo>
                    <a:lnTo>
                      <a:pt x="406400" y="552108"/>
                    </a:lnTo>
                    <a:close/>
                  </a:path>
                </a:pathLst>
              </a:custGeom>
              <a:solidFill>
                <a:srgbClr val="E8223B"/>
              </a:solidFill>
            </p:spPr>
          </p:sp>
          <p:sp>
            <p:nvSpPr>
              <p:cNvPr id="5" name="TextBox 5"/>
              <p:cNvSpPr txBox="1"/>
              <p:nvPr/>
            </p:nvSpPr>
            <p:spPr>
              <a:xfrm>
                <a:off x="127000" y="29911"/>
                <a:ext cx="558800" cy="265861"/>
              </a:xfrm>
              <a:prstGeom prst="rect">
                <a:avLst/>
              </a:prstGeom>
            </p:spPr>
            <p:txBody>
              <a:bodyPr lIns="50800" tIns="50800" rIns="50800" bIns="50800" rtlCol="0" anchor="ctr"/>
              <a:lstStyle/>
              <a:p>
                <a:pPr algn="ctr">
                  <a:lnSpc>
                    <a:spcPts val="139"/>
                  </a:lnSpc>
                </a:pPr>
                <a:endParaRPr/>
              </a:p>
            </p:txBody>
          </p:sp>
        </p:grpSp>
        <p:sp>
          <p:nvSpPr>
            <p:cNvPr id="6" name="TextBox 6"/>
            <p:cNvSpPr txBox="1"/>
            <p:nvPr/>
          </p:nvSpPr>
          <p:spPr>
            <a:xfrm>
              <a:off x="1423600" y="-76200"/>
              <a:ext cx="10577205" cy="2361354"/>
            </a:xfrm>
            <a:prstGeom prst="rect">
              <a:avLst/>
            </a:prstGeom>
          </p:spPr>
          <p:txBody>
            <a:bodyPr lIns="0" tIns="0" rIns="0" bIns="0" rtlCol="0" anchor="t">
              <a:spAutoFit/>
            </a:bodyPr>
            <a:lstStyle/>
            <a:p>
              <a:pPr>
                <a:lnSpc>
                  <a:spcPts val="4759"/>
                </a:lnSpc>
              </a:pPr>
              <a:r>
                <a:rPr lang="en-US" sz="3399">
                  <a:solidFill>
                    <a:srgbClr val="2A2E3A"/>
                  </a:solidFill>
                  <a:latin typeface="Helios"/>
                </a:rPr>
                <a:t>Concentrated fires in Beauregard, Vernon and Rapides </a:t>
              </a:r>
            </a:p>
            <a:p>
              <a:pPr>
                <a:lnSpc>
                  <a:spcPts val="4759"/>
                </a:lnSpc>
              </a:pPr>
              <a:endParaRPr lang="en-US" sz="3399">
                <a:solidFill>
                  <a:srgbClr val="2A2E3A"/>
                </a:solidFill>
                <a:latin typeface="Helios"/>
              </a:endParaRPr>
            </a:p>
          </p:txBody>
        </p:sp>
      </p:grpSp>
      <p:grpSp>
        <p:nvGrpSpPr>
          <p:cNvPr id="7" name="Group 7"/>
          <p:cNvGrpSpPr/>
          <p:nvPr/>
        </p:nvGrpSpPr>
        <p:grpSpPr>
          <a:xfrm>
            <a:off x="8075000" y="2956611"/>
            <a:ext cx="9000603" cy="1132894"/>
            <a:chOff x="0" y="0"/>
            <a:chExt cx="12000804" cy="1510526"/>
          </a:xfrm>
        </p:grpSpPr>
        <p:sp>
          <p:nvSpPr>
            <p:cNvPr id="8" name="TextBox 8"/>
            <p:cNvSpPr txBox="1"/>
            <p:nvPr/>
          </p:nvSpPr>
          <p:spPr>
            <a:xfrm>
              <a:off x="1423600" y="-76200"/>
              <a:ext cx="10577205"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Significant fire weather which created fire behaviors that was unpredictable.</a:t>
              </a:r>
            </a:p>
          </p:txBody>
        </p:sp>
        <p:grpSp>
          <p:nvGrpSpPr>
            <p:cNvPr id="9" name="Group 9"/>
            <p:cNvGrpSpPr/>
            <p:nvPr/>
          </p:nvGrpSpPr>
          <p:grpSpPr>
            <a:xfrm rot="-5400000">
              <a:off x="-118013" y="892641"/>
              <a:ext cx="735898" cy="499871"/>
              <a:chOff x="0" y="0"/>
              <a:chExt cx="812800" cy="552108"/>
            </a:xfrm>
          </p:grpSpPr>
          <p:sp>
            <p:nvSpPr>
              <p:cNvPr id="10" name="Freeform 10"/>
              <p:cNvSpPr/>
              <p:nvPr/>
            </p:nvSpPr>
            <p:spPr>
              <a:xfrm>
                <a:off x="0" y="0"/>
                <a:ext cx="812800" cy="552108"/>
              </a:xfrm>
              <a:custGeom>
                <a:avLst/>
                <a:gdLst/>
                <a:ahLst/>
                <a:cxnLst/>
                <a:rect l="l" t="t" r="r" b="b"/>
                <a:pathLst>
                  <a:path w="812800" h="552108">
                    <a:moveTo>
                      <a:pt x="406400" y="552108"/>
                    </a:moveTo>
                    <a:lnTo>
                      <a:pt x="812800" y="0"/>
                    </a:lnTo>
                    <a:lnTo>
                      <a:pt x="0" y="0"/>
                    </a:lnTo>
                    <a:lnTo>
                      <a:pt x="406400" y="552108"/>
                    </a:lnTo>
                    <a:close/>
                  </a:path>
                </a:pathLst>
              </a:custGeom>
              <a:solidFill>
                <a:srgbClr val="E8223B"/>
              </a:solidFill>
            </p:spPr>
          </p:sp>
          <p:sp>
            <p:nvSpPr>
              <p:cNvPr id="11" name="TextBox 11"/>
              <p:cNvSpPr txBox="1"/>
              <p:nvPr/>
            </p:nvSpPr>
            <p:spPr>
              <a:xfrm>
                <a:off x="127000" y="29911"/>
                <a:ext cx="558800" cy="265861"/>
              </a:xfrm>
              <a:prstGeom prst="rect">
                <a:avLst/>
              </a:prstGeom>
            </p:spPr>
            <p:txBody>
              <a:bodyPr lIns="50800" tIns="50800" rIns="50800" bIns="50800" rtlCol="0" anchor="ctr"/>
              <a:lstStyle/>
              <a:p>
                <a:pPr algn="ctr">
                  <a:lnSpc>
                    <a:spcPts val="139"/>
                  </a:lnSpc>
                </a:pPr>
                <a:endParaRPr/>
              </a:p>
            </p:txBody>
          </p:sp>
        </p:grpSp>
      </p:grpSp>
      <p:sp>
        <p:nvSpPr>
          <p:cNvPr id="12" name="TextBox 12"/>
          <p:cNvSpPr txBox="1"/>
          <p:nvPr/>
        </p:nvSpPr>
        <p:spPr>
          <a:xfrm>
            <a:off x="15271392" y="9603105"/>
            <a:ext cx="2023714" cy="310515"/>
          </a:xfrm>
          <a:prstGeom prst="rect">
            <a:avLst/>
          </a:prstGeom>
        </p:spPr>
        <p:txBody>
          <a:bodyPr lIns="0" tIns="0" rIns="0" bIns="0" rtlCol="0" anchor="t">
            <a:spAutoFit/>
          </a:bodyPr>
          <a:lstStyle/>
          <a:p>
            <a:pPr marL="0" lvl="0" indent="0" algn="r">
              <a:lnSpc>
                <a:spcPts val="2340"/>
              </a:lnSpc>
              <a:spcBef>
                <a:spcPct val="0"/>
              </a:spcBef>
            </a:pPr>
            <a:r>
              <a:rPr lang="en-US" sz="1800">
                <a:solidFill>
                  <a:srgbClr val="FFFFFF"/>
                </a:solidFill>
                <a:latin typeface="Helios Bold"/>
              </a:rPr>
              <a:t>Back tAgenda</a:t>
            </a:r>
          </a:p>
        </p:txBody>
      </p:sp>
      <p:sp>
        <p:nvSpPr>
          <p:cNvPr id="13" name="Freeform 13"/>
          <p:cNvSpPr/>
          <p:nvPr/>
        </p:nvSpPr>
        <p:spPr>
          <a:xfrm>
            <a:off x="0" y="0"/>
            <a:ext cx="7593532" cy="10287000"/>
          </a:xfrm>
          <a:custGeom>
            <a:avLst/>
            <a:gdLst/>
            <a:ahLst/>
            <a:cxnLst/>
            <a:rect l="l" t="t" r="r" b="b"/>
            <a:pathLst>
              <a:path w="7593532" h="10287000">
                <a:moveTo>
                  <a:pt x="0" y="0"/>
                </a:moveTo>
                <a:lnTo>
                  <a:pt x="7593532" y="0"/>
                </a:lnTo>
                <a:lnTo>
                  <a:pt x="7593532" y="10287000"/>
                </a:lnTo>
                <a:lnTo>
                  <a:pt x="0" y="10287000"/>
                </a:lnTo>
                <a:lnTo>
                  <a:pt x="0" y="0"/>
                </a:lnTo>
                <a:close/>
              </a:path>
            </a:pathLst>
          </a:custGeom>
          <a:blipFill>
            <a:blip r:embed="rId2"/>
            <a:stretch>
              <a:fillRect l="-3471" r="-3471"/>
            </a:stretch>
          </a:blipFill>
        </p:spPr>
      </p:sp>
      <p:sp>
        <p:nvSpPr>
          <p:cNvPr id="14" name="Freeform 14"/>
          <p:cNvSpPr/>
          <p:nvPr/>
        </p:nvSpPr>
        <p:spPr>
          <a:xfrm>
            <a:off x="7593532" y="9564031"/>
            <a:ext cx="5178657" cy="699178"/>
          </a:xfrm>
          <a:custGeom>
            <a:avLst/>
            <a:gdLst/>
            <a:ahLst/>
            <a:cxnLst/>
            <a:rect l="l" t="t" r="r" b="b"/>
            <a:pathLst>
              <a:path w="5178657" h="699178">
                <a:moveTo>
                  <a:pt x="0" y="0"/>
                </a:moveTo>
                <a:lnTo>
                  <a:pt x="5178658" y="0"/>
                </a:lnTo>
                <a:lnTo>
                  <a:pt x="5178658" y="699178"/>
                </a:lnTo>
                <a:lnTo>
                  <a:pt x="0" y="699178"/>
                </a:lnTo>
                <a:lnTo>
                  <a:pt x="0" y="0"/>
                </a:lnTo>
                <a:close/>
              </a:path>
            </a:pathLst>
          </a:custGeom>
          <a:blipFill>
            <a:blip r:embed="rId3"/>
            <a:stretch>
              <a:fillRect/>
            </a:stretch>
          </a:blipFill>
        </p:spPr>
      </p:sp>
      <p:sp>
        <p:nvSpPr>
          <p:cNvPr id="15" name="TextBox 15"/>
          <p:cNvSpPr txBox="1"/>
          <p:nvPr/>
        </p:nvSpPr>
        <p:spPr>
          <a:xfrm>
            <a:off x="7852054" y="0"/>
            <a:ext cx="10041191" cy="1028700"/>
          </a:xfrm>
          <a:prstGeom prst="rect">
            <a:avLst/>
          </a:prstGeom>
        </p:spPr>
        <p:txBody>
          <a:bodyPr lIns="0" tIns="0" rIns="0" bIns="0" rtlCol="0" anchor="t">
            <a:spAutoFit/>
          </a:bodyPr>
          <a:lstStyle/>
          <a:p>
            <a:pPr>
              <a:lnSpc>
                <a:spcPts val="8040"/>
              </a:lnSpc>
            </a:pPr>
            <a:r>
              <a:rPr lang="en-US" sz="6700">
                <a:solidFill>
                  <a:srgbClr val="A20E20"/>
                </a:solidFill>
                <a:latin typeface="TT Hoves Bold"/>
              </a:rPr>
              <a:t>Overview of Fire Impact</a:t>
            </a:r>
          </a:p>
        </p:txBody>
      </p:sp>
      <p:grpSp>
        <p:nvGrpSpPr>
          <p:cNvPr id="16" name="Group 16"/>
          <p:cNvGrpSpPr/>
          <p:nvPr/>
        </p:nvGrpSpPr>
        <p:grpSpPr>
          <a:xfrm>
            <a:off x="8075000" y="4482928"/>
            <a:ext cx="9000603" cy="1132894"/>
            <a:chOff x="0" y="0"/>
            <a:chExt cx="12000804" cy="1510526"/>
          </a:xfrm>
        </p:grpSpPr>
        <p:sp>
          <p:nvSpPr>
            <p:cNvPr id="17" name="TextBox 17"/>
            <p:cNvSpPr txBox="1"/>
            <p:nvPr/>
          </p:nvSpPr>
          <p:spPr>
            <a:xfrm>
              <a:off x="1423600" y="-76200"/>
              <a:ext cx="10577205"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Primary rural area with limited fire suppression resources and personnel</a:t>
              </a:r>
            </a:p>
          </p:txBody>
        </p:sp>
        <p:grpSp>
          <p:nvGrpSpPr>
            <p:cNvPr id="18" name="Group 18"/>
            <p:cNvGrpSpPr/>
            <p:nvPr/>
          </p:nvGrpSpPr>
          <p:grpSpPr>
            <a:xfrm rot="-5400000">
              <a:off x="-118013" y="892641"/>
              <a:ext cx="735898" cy="499871"/>
              <a:chOff x="0" y="0"/>
              <a:chExt cx="812800" cy="552108"/>
            </a:xfrm>
          </p:grpSpPr>
          <p:sp>
            <p:nvSpPr>
              <p:cNvPr id="19" name="Freeform 19"/>
              <p:cNvSpPr/>
              <p:nvPr/>
            </p:nvSpPr>
            <p:spPr>
              <a:xfrm>
                <a:off x="0" y="0"/>
                <a:ext cx="812800" cy="552108"/>
              </a:xfrm>
              <a:custGeom>
                <a:avLst/>
                <a:gdLst/>
                <a:ahLst/>
                <a:cxnLst/>
                <a:rect l="l" t="t" r="r" b="b"/>
                <a:pathLst>
                  <a:path w="812800" h="552108">
                    <a:moveTo>
                      <a:pt x="406400" y="552108"/>
                    </a:moveTo>
                    <a:lnTo>
                      <a:pt x="812800" y="0"/>
                    </a:lnTo>
                    <a:lnTo>
                      <a:pt x="0" y="0"/>
                    </a:lnTo>
                    <a:lnTo>
                      <a:pt x="406400" y="552108"/>
                    </a:lnTo>
                    <a:close/>
                  </a:path>
                </a:pathLst>
              </a:custGeom>
              <a:solidFill>
                <a:srgbClr val="E8223B"/>
              </a:solidFill>
            </p:spPr>
          </p:sp>
          <p:sp>
            <p:nvSpPr>
              <p:cNvPr id="20" name="TextBox 20"/>
              <p:cNvSpPr txBox="1"/>
              <p:nvPr/>
            </p:nvSpPr>
            <p:spPr>
              <a:xfrm>
                <a:off x="127000" y="29911"/>
                <a:ext cx="558800" cy="265861"/>
              </a:xfrm>
              <a:prstGeom prst="rect">
                <a:avLst/>
              </a:prstGeom>
            </p:spPr>
            <p:txBody>
              <a:bodyPr lIns="50800" tIns="50800" rIns="50800" bIns="50800" rtlCol="0" anchor="ctr"/>
              <a:lstStyle/>
              <a:p>
                <a:pPr algn="ctr">
                  <a:lnSpc>
                    <a:spcPts val="139"/>
                  </a:lnSpc>
                </a:pPr>
                <a:endParaRPr/>
              </a:p>
            </p:txBody>
          </p:sp>
        </p:grpSp>
      </p:grpSp>
      <p:grpSp>
        <p:nvGrpSpPr>
          <p:cNvPr id="21" name="Group 21"/>
          <p:cNvGrpSpPr/>
          <p:nvPr/>
        </p:nvGrpSpPr>
        <p:grpSpPr>
          <a:xfrm>
            <a:off x="8075000" y="8567411"/>
            <a:ext cx="9000603" cy="832857"/>
            <a:chOff x="0" y="0"/>
            <a:chExt cx="12000804" cy="1110476"/>
          </a:xfrm>
        </p:grpSpPr>
        <p:sp>
          <p:nvSpPr>
            <p:cNvPr id="22" name="TextBox 22"/>
            <p:cNvSpPr txBox="1"/>
            <p:nvPr/>
          </p:nvSpPr>
          <p:spPr>
            <a:xfrm>
              <a:off x="1423600" y="-76200"/>
              <a:ext cx="10577205" cy="761154"/>
            </a:xfrm>
            <a:prstGeom prst="rect">
              <a:avLst/>
            </a:prstGeom>
          </p:spPr>
          <p:txBody>
            <a:bodyPr lIns="0" tIns="0" rIns="0" bIns="0" rtlCol="0" anchor="t">
              <a:spAutoFit/>
            </a:bodyPr>
            <a:lstStyle/>
            <a:p>
              <a:pPr>
                <a:lnSpc>
                  <a:spcPts val="4759"/>
                </a:lnSpc>
              </a:pPr>
              <a:r>
                <a:rPr lang="en-US" sz="3399">
                  <a:solidFill>
                    <a:srgbClr val="2A2E3A"/>
                  </a:solidFill>
                  <a:latin typeface="Helios"/>
                </a:rPr>
                <a:t>Tactical challenges on fire containment </a:t>
              </a:r>
            </a:p>
          </p:txBody>
        </p:sp>
        <p:grpSp>
          <p:nvGrpSpPr>
            <p:cNvPr id="23" name="Group 23"/>
            <p:cNvGrpSpPr/>
            <p:nvPr/>
          </p:nvGrpSpPr>
          <p:grpSpPr>
            <a:xfrm rot="-5400000">
              <a:off x="-118013" y="492591"/>
              <a:ext cx="735898" cy="499871"/>
              <a:chOff x="0" y="0"/>
              <a:chExt cx="812800" cy="552108"/>
            </a:xfrm>
          </p:grpSpPr>
          <p:sp>
            <p:nvSpPr>
              <p:cNvPr id="24" name="Freeform 24"/>
              <p:cNvSpPr/>
              <p:nvPr/>
            </p:nvSpPr>
            <p:spPr>
              <a:xfrm>
                <a:off x="0" y="0"/>
                <a:ext cx="812800" cy="552108"/>
              </a:xfrm>
              <a:custGeom>
                <a:avLst/>
                <a:gdLst/>
                <a:ahLst/>
                <a:cxnLst/>
                <a:rect l="l" t="t" r="r" b="b"/>
                <a:pathLst>
                  <a:path w="812800" h="552108">
                    <a:moveTo>
                      <a:pt x="406400" y="552108"/>
                    </a:moveTo>
                    <a:lnTo>
                      <a:pt x="812800" y="0"/>
                    </a:lnTo>
                    <a:lnTo>
                      <a:pt x="0" y="0"/>
                    </a:lnTo>
                    <a:lnTo>
                      <a:pt x="406400" y="552108"/>
                    </a:lnTo>
                    <a:close/>
                  </a:path>
                </a:pathLst>
              </a:custGeom>
              <a:solidFill>
                <a:srgbClr val="E8223B"/>
              </a:solidFill>
            </p:spPr>
          </p:sp>
          <p:sp>
            <p:nvSpPr>
              <p:cNvPr id="25" name="TextBox 25"/>
              <p:cNvSpPr txBox="1"/>
              <p:nvPr/>
            </p:nvSpPr>
            <p:spPr>
              <a:xfrm>
                <a:off x="127000" y="29911"/>
                <a:ext cx="558800" cy="265861"/>
              </a:xfrm>
              <a:prstGeom prst="rect">
                <a:avLst/>
              </a:prstGeom>
            </p:spPr>
            <p:txBody>
              <a:bodyPr lIns="50800" tIns="50800" rIns="50800" bIns="50800" rtlCol="0" anchor="ctr"/>
              <a:lstStyle/>
              <a:p>
                <a:pPr algn="ctr">
                  <a:lnSpc>
                    <a:spcPts val="139"/>
                  </a:lnSpc>
                </a:pPr>
                <a:endParaRPr/>
              </a:p>
            </p:txBody>
          </p:sp>
        </p:grpSp>
      </p:grpSp>
      <p:grpSp>
        <p:nvGrpSpPr>
          <p:cNvPr id="26" name="Group 26"/>
          <p:cNvGrpSpPr/>
          <p:nvPr/>
        </p:nvGrpSpPr>
        <p:grpSpPr>
          <a:xfrm>
            <a:off x="8075000" y="5844422"/>
            <a:ext cx="9000603" cy="1132894"/>
            <a:chOff x="0" y="0"/>
            <a:chExt cx="12000804" cy="1510526"/>
          </a:xfrm>
        </p:grpSpPr>
        <p:sp>
          <p:nvSpPr>
            <p:cNvPr id="27" name="TextBox 27"/>
            <p:cNvSpPr txBox="1"/>
            <p:nvPr/>
          </p:nvSpPr>
          <p:spPr>
            <a:xfrm>
              <a:off x="1423600" y="-76200"/>
              <a:ext cx="10577205"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Novice understanding of wildfires, resourcing and incident management</a:t>
              </a:r>
            </a:p>
          </p:txBody>
        </p:sp>
        <p:grpSp>
          <p:nvGrpSpPr>
            <p:cNvPr id="28" name="Group 28"/>
            <p:cNvGrpSpPr/>
            <p:nvPr/>
          </p:nvGrpSpPr>
          <p:grpSpPr>
            <a:xfrm rot="-5400000">
              <a:off x="-118013" y="892641"/>
              <a:ext cx="735898" cy="499871"/>
              <a:chOff x="0" y="0"/>
              <a:chExt cx="812800" cy="552108"/>
            </a:xfrm>
          </p:grpSpPr>
          <p:sp>
            <p:nvSpPr>
              <p:cNvPr id="29" name="Freeform 29"/>
              <p:cNvSpPr/>
              <p:nvPr/>
            </p:nvSpPr>
            <p:spPr>
              <a:xfrm>
                <a:off x="0" y="0"/>
                <a:ext cx="812800" cy="552108"/>
              </a:xfrm>
              <a:custGeom>
                <a:avLst/>
                <a:gdLst/>
                <a:ahLst/>
                <a:cxnLst/>
                <a:rect l="l" t="t" r="r" b="b"/>
                <a:pathLst>
                  <a:path w="812800" h="552108">
                    <a:moveTo>
                      <a:pt x="406400" y="552108"/>
                    </a:moveTo>
                    <a:lnTo>
                      <a:pt x="812800" y="0"/>
                    </a:lnTo>
                    <a:lnTo>
                      <a:pt x="0" y="0"/>
                    </a:lnTo>
                    <a:lnTo>
                      <a:pt x="406400" y="552108"/>
                    </a:lnTo>
                    <a:close/>
                  </a:path>
                </a:pathLst>
              </a:custGeom>
              <a:solidFill>
                <a:srgbClr val="E8223B"/>
              </a:solidFill>
            </p:spPr>
          </p:sp>
          <p:sp>
            <p:nvSpPr>
              <p:cNvPr id="30" name="TextBox 30"/>
              <p:cNvSpPr txBox="1"/>
              <p:nvPr/>
            </p:nvSpPr>
            <p:spPr>
              <a:xfrm>
                <a:off x="127000" y="29911"/>
                <a:ext cx="558800" cy="265861"/>
              </a:xfrm>
              <a:prstGeom prst="rect">
                <a:avLst/>
              </a:prstGeom>
            </p:spPr>
            <p:txBody>
              <a:bodyPr lIns="50800" tIns="50800" rIns="50800" bIns="50800" rtlCol="0" anchor="ctr"/>
              <a:lstStyle/>
              <a:p>
                <a:pPr algn="ctr">
                  <a:lnSpc>
                    <a:spcPts val="139"/>
                  </a:lnSpc>
                </a:pPr>
                <a:endParaRPr/>
              </a:p>
            </p:txBody>
          </p:sp>
        </p:grpSp>
      </p:grpSp>
      <p:grpSp>
        <p:nvGrpSpPr>
          <p:cNvPr id="31" name="Group 31"/>
          <p:cNvGrpSpPr/>
          <p:nvPr/>
        </p:nvGrpSpPr>
        <p:grpSpPr>
          <a:xfrm>
            <a:off x="8075000" y="7205917"/>
            <a:ext cx="9000603" cy="1132894"/>
            <a:chOff x="0" y="0"/>
            <a:chExt cx="12000804" cy="1510526"/>
          </a:xfrm>
        </p:grpSpPr>
        <p:sp>
          <p:nvSpPr>
            <p:cNvPr id="32" name="TextBox 32"/>
            <p:cNvSpPr txBox="1"/>
            <p:nvPr/>
          </p:nvSpPr>
          <p:spPr>
            <a:xfrm>
              <a:off x="1423600" y="-76200"/>
              <a:ext cx="10577205"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Lack of wildfire preparedness and communication challenges</a:t>
              </a:r>
            </a:p>
          </p:txBody>
        </p:sp>
        <p:grpSp>
          <p:nvGrpSpPr>
            <p:cNvPr id="33" name="Group 33"/>
            <p:cNvGrpSpPr/>
            <p:nvPr/>
          </p:nvGrpSpPr>
          <p:grpSpPr>
            <a:xfrm rot="-5400000">
              <a:off x="-118013" y="892641"/>
              <a:ext cx="735898" cy="499871"/>
              <a:chOff x="0" y="0"/>
              <a:chExt cx="812800" cy="552108"/>
            </a:xfrm>
          </p:grpSpPr>
          <p:sp>
            <p:nvSpPr>
              <p:cNvPr id="34" name="Freeform 34"/>
              <p:cNvSpPr/>
              <p:nvPr/>
            </p:nvSpPr>
            <p:spPr>
              <a:xfrm>
                <a:off x="0" y="0"/>
                <a:ext cx="812800" cy="552108"/>
              </a:xfrm>
              <a:custGeom>
                <a:avLst/>
                <a:gdLst/>
                <a:ahLst/>
                <a:cxnLst/>
                <a:rect l="l" t="t" r="r" b="b"/>
                <a:pathLst>
                  <a:path w="812800" h="552108">
                    <a:moveTo>
                      <a:pt x="406400" y="552108"/>
                    </a:moveTo>
                    <a:lnTo>
                      <a:pt x="812800" y="0"/>
                    </a:lnTo>
                    <a:lnTo>
                      <a:pt x="0" y="0"/>
                    </a:lnTo>
                    <a:lnTo>
                      <a:pt x="406400" y="552108"/>
                    </a:lnTo>
                    <a:close/>
                  </a:path>
                </a:pathLst>
              </a:custGeom>
              <a:solidFill>
                <a:srgbClr val="E8223B"/>
              </a:solidFill>
            </p:spPr>
          </p:sp>
          <p:sp>
            <p:nvSpPr>
              <p:cNvPr id="35" name="TextBox 35"/>
              <p:cNvSpPr txBox="1"/>
              <p:nvPr/>
            </p:nvSpPr>
            <p:spPr>
              <a:xfrm>
                <a:off x="127000" y="29911"/>
                <a:ext cx="558800" cy="265861"/>
              </a:xfrm>
              <a:prstGeom prst="rect">
                <a:avLst/>
              </a:prstGeom>
            </p:spPr>
            <p:txBody>
              <a:bodyPr lIns="50800" tIns="50800" rIns="50800" bIns="50800" rtlCol="0" anchor="ctr"/>
              <a:lstStyle/>
              <a:p>
                <a:pPr algn="ctr">
                  <a:lnSpc>
                    <a:spcPts val="139"/>
                  </a:lnSpc>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4775" y="0"/>
            <a:ext cx="15118451" cy="10454551"/>
          </a:xfrm>
          <a:custGeom>
            <a:avLst/>
            <a:gdLst/>
            <a:ahLst/>
            <a:cxnLst/>
            <a:rect l="l" t="t" r="r" b="b"/>
            <a:pathLst>
              <a:path w="15118451" h="10454551">
                <a:moveTo>
                  <a:pt x="0" y="0"/>
                </a:moveTo>
                <a:lnTo>
                  <a:pt x="15118450" y="0"/>
                </a:lnTo>
                <a:lnTo>
                  <a:pt x="15118450" y="10454551"/>
                </a:lnTo>
                <a:lnTo>
                  <a:pt x="0" y="10454551"/>
                </a:lnTo>
                <a:lnTo>
                  <a:pt x="0" y="0"/>
                </a:lnTo>
                <a:close/>
              </a:path>
            </a:pathLst>
          </a:custGeom>
          <a:blipFill>
            <a:blip r:embed="rId2"/>
            <a:stretch>
              <a:fillRect/>
            </a:stretch>
          </a:blipFill>
        </p:spPr>
      </p:sp>
      <p:sp>
        <p:nvSpPr>
          <p:cNvPr id="3" name="TextBox 3"/>
          <p:cNvSpPr txBox="1"/>
          <p:nvPr/>
        </p:nvSpPr>
        <p:spPr>
          <a:xfrm>
            <a:off x="15271392" y="9603105"/>
            <a:ext cx="2023714" cy="310515"/>
          </a:xfrm>
          <a:prstGeom prst="rect">
            <a:avLst/>
          </a:prstGeom>
        </p:spPr>
        <p:txBody>
          <a:bodyPr lIns="0" tIns="0" rIns="0" bIns="0" rtlCol="0" anchor="t">
            <a:spAutoFit/>
          </a:bodyPr>
          <a:lstStyle/>
          <a:p>
            <a:pPr marL="0" lvl="0" indent="0" algn="r">
              <a:lnSpc>
                <a:spcPts val="2340"/>
              </a:lnSpc>
              <a:spcBef>
                <a:spcPct val="0"/>
              </a:spcBef>
            </a:pPr>
            <a:r>
              <a:rPr lang="en-US" sz="1800">
                <a:solidFill>
                  <a:srgbClr val="FFFFFF"/>
                </a:solidFill>
                <a:latin typeface="Helios Bold"/>
              </a:rPr>
              <a:t>Back tAgenda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63057" y="4667142"/>
            <a:ext cx="7463019" cy="551923"/>
            <a:chOff x="0" y="0"/>
            <a:chExt cx="9950693" cy="735898"/>
          </a:xfrm>
        </p:grpSpPr>
        <p:grpSp>
          <p:nvGrpSpPr>
            <p:cNvPr id="3" name="Group 3"/>
            <p:cNvGrpSpPr/>
            <p:nvPr/>
          </p:nvGrpSpPr>
          <p:grpSpPr>
            <a:xfrm rot="-5400000">
              <a:off x="-160710" y="160710"/>
              <a:ext cx="735898" cy="414478"/>
              <a:chOff x="0" y="0"/>
              <a:chExt cx="812800" cy="457791"/>
            </a:xfrm>
          </p:grpSpPr>
          <p:sp>
            <p:nvSpPr>
              <p:cNvPr id="4" name="Freeform 4"/>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sp>
          <p:sp>
            <p:nvSpPr>
              <p:cNvPr id="5" name="TextBox 5"/>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sp>
          <p:nvSpPr>
            <p:cNvPr id="6" name="TextBox 6"/>
            <p:cNvSpPr txBox="1"/>
            <p:nvPr/>
          </p:nvSpPr>
          <p:spPr>
            <a:xfrm>
              <a:off x="1180404" y="17006"/>
              <a:ext cx="8770288" cy="644737"/>
            </a:xfrm>
            <a:prstGeom prst="rect">
              <a:avLst/>
            </a:prstGeom>
          </p:spPr>
          <p:txBody>
            <a:bodyPr lIns="0" tIns="0" rIns="0" bIns="0" rtlCol="0" anchor="t">
              <a:spAutoFit/>
            </a:bodyPr>
            <a:lstStyle/>
            <a:p>
              <a:pPr>
                <a:lnSpc>
                  <a:spcPts val="4060"/>
                </a:lnSpc>
              </a:pPr>
              <a:r>
                <a:rPr lang="en-US" sz="2900">
                  <a:solidFill>
                    <a:srgbClr val="2A2E3A"/>
                  </a:solidFill>
                  <a:latin typeface="Helios"/>
                </a:rPr>
                <a:t>Scott Greenmun, Beauregard OHSEP</a:t>
              </a:r>
            </a:p>
          </p:txBody>
        </p:sp>
      </p:grpSp>
      <p:grpSp>
        <p:nvGrpSpPr>
          <p:cNvPr id="7" name="Group 7"/>
          <p:cNvGrpSpPr/>
          <p:nvPr/>
        </p:nvGrpSpPr>
        <p:grpSpPr>
          <a:xfrm>
            <a:off x="10463057" y="5899949"/>
            <a:ext cx="7463019" cy="551923"/>
            <a:chOff x="0" y="0"/>
            <a:chExt cx="9950693" cy="735898"/>
          </a:xfrm>
        </p:grpSpPr>
        <p:sp>
          <p:nvSpPr>
            <p:cNvPr id="8" name="TextBox 8"/>
            <p:cNvSpPr txBox="1"/>
            <p:nvPr/>
          </p:nvSpPr>
          <p:spPr>
            <a:xfrm>
              <a:off x="1180404" y="17006"/>
              <a:ext cx="8770288" cy="644737"/>
            </a:xfrm>
            <a:prstGeom prst="rect">
              <a:avLst/>
            </a:prstGeom>
          </p:spPr>
          <p:txBody>
            <a:bodyPr lIns="0" tIns="0" rIns="0" bIns="0" rtlCol="0" anchor="t">
              <a:spAutoFit/>
            </a:bodyPr>
            <a:lstStyle/>
            <a:p>
              <a:pPr>
                <a:lnSpc>
                  <a:spcPts val="4060"/>
                </a:lnSpc>
              </a:pPr>
              <a:r>
                <a:rPr lang="en-US" sz="2900">
                  <a:solidFill>
                    <a:srgbClr val="2A2E3A"/>
                  </a:solidFill>
                  <a:latin typeface="Helios"/>
                </a:rPr>
                <a:t>Shannon Burgess, Beauregard OHSEP</a:t>
              </a:r>
            </a:p>
          </p:txBody>
        </p:sp>
        <p:grpSp>
          <p:nvGrpSpPr>
            <p:cNvPr id="9" name="Group 9"/>
            <p:cNvGrpSpPr/>
            <p:nvPr/>
          </p:nvGrpSpPr>
          <p:grpSpPr>
            <a:xfrm rot="-5400000">
              <a:off x="-160710" y="160710"/>
              <a:ext cx="735898" cy="414478"/>
              <a:chOff x="0" y="0"/>
              <a:chExt cx="812800" cy="457791"/>
            </a:xfrm>
          </p:grpSpPr>
          <p:sp>
            <p:nvSpPr>
              <p:cNvPr id="10" name="Freeform 10"/>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sp>
          <p:sp>
            <p:nvSpPr>
              <p:cNvPr id="11" name="TextBox 11"/>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grpSp>
      <p:sp>
        <p:nvSpPr>
          <p:cNvPr id="12" name="Freeform 12"/>
          <p:cNvSpPr/>
          <p:nvPr/>
        </p:nvSpPr>
        <p:spPr>
          <a:xfrm>
            <a:off x="473891" y="283857"/>
            <a:ext cx="9513772" cy="9759726"/>
          </a:xfrm>
          <a:custGeom>
            <a:avLst/>
            <a:gdLst/>
            <a:ahLst/>
            <a:cxnLst/>
            <a:rect l="l" t="t" r="r" b="b"/>
            <a:pathLst>
              <a:path w="9513772" h="9759726">
                <a:moveTo>
                  <a:pt x="0" y="0"/>
                </a:moveTo>
                <a:lnTo>
                  <a:pt x="9513772" y="0"/>
                </a:lnTo>
                <a:lnTo>
                  <a:pt x="9513772" y="9759726"/>
                </a:lnTo>
                <a:lnTo>
                  <a:pt x="0" y="9759726"/>
                </a:lnTo>
                <a:lnTo>
                  <a:pt x="0" y="0"/>
                </a:lnTo>
                <a:close/>
              </a:path>
            </a:pathLst>
          </a:custGeom>
          <a:blipFill>
            <a:blip r:embed="rId2"/>
            <a:stretch>
              <a:fillRect l="-30951" r="-21411" b="-6966"/>
            </a:stretch>
          </a:blipFill>
        </p:spPr>
      </p:sp>
      <p:sp>
        <p:nvSpPr>
          <p:cNvPr id="13" name="TextBox 13"/>
          <p:cNvSpPr txBox="1"/>
          <p:nvPr/>
        </p:nvSpPr>
        <p:spPr>
          <a:xfrm>
            <a:off x="10348639" y="283857"/>
            <a:ext cx="7285740" cy="2571750"/>
          </a:xfrm>
          <a:prstGeom prst="rect">
            <a:avLst/>
          </a:prstGeom>
        </p:spPr>
        <p:txBody>
          <a:bodyPr lIns="0" tIns="0" rIns="0" bIns="0" rtlCol="0" anchor="t">
            <a:spAutoFit/>
          </a:bodyPr>
          <a:lstStyle/>
          <a:p>
            <a:pPr algn="ctr">
              <a:lnSpc>
                <a:spcPts val="10199"/>
              </a:lnSpc>
            </a:pPr>
            <a:r>
              <a:rPr lang="en-US" sz="8499">
                <a:solidFill>
                  <a:srgbClr val="A20E20"/>
                </a:solidFill>
                <a:latin typeface="TT Hoves Bold"/>
              </a:rPr>
              <a:t>PLENARY PANELISTS</a:t>
            </a:r>
          </a:p>
        </p:txBody>
      </p:sp>
      <p:sp>
        <p:nvSpPr>
          <p:cNvPr id="14" name="TextBox 14"/>
          <p:cNvSpPr txBox="1"/>
          <p:nvPr/>
        </p:nvSpPr>
        <p:spPr>
          <a:xfrm>
            <a:off x="10171360" y="9458114"/>
            <a:ext cx="3047107" cy="585469"/>
          </a:xfrm>
          <a:prstGeom prst="rect">
            <a:avLst/>
          </a:prstGeom>
        </p:spPr>
        <p:txBody>
          <a:bodyPr lIns="0" tIns="0" rIns="0" bIns="0" rtlCol="0" anchor="t">
            <a:spAutoFit/>
          </a:bodyPr>
          <a:lstStyle/>
          <a:p>
            <a:pPr>
              <a:lnSpc>
                <a:spcPts val="2380"/>
              </a:lnSpc>
            </a:pPr>
            <a:r>
              <a:rPr lang="en-US" sz="1700">
                <a:solidFill>
                  <a:srgbClr val="000000"/>
                </a:solidFill>
                <a:latin typeface="Helios"/>
              </a:rPr>
              <a:t>Blackhawk, Hwy 113 Fire, 2023</a:t>
            </a:r>
          </a:p>
          <a:p>
            <a:pPr>
              <a:lnSpc>
                <a:spcPts val="2380"/>
              </a:lnSpc>
              <a:spcBef>
                <a:spcPct val="0"/>
              </a:spcBef>
            </a:pPr>
            <a:r>
              <a:rPr lang="en-US" sz="1700">
                <a:solidFill>
                  <a:srgbClr val="000000"/>
                </a:solidFill>
                <a:latin typeface="Helios"/>
              </a:rPr>
              <a:t>Rapides/Vernon</a:t>
            </a:r>
          </a:p>
        </p:txBody>
      </p:sp>
      <p:sp>
        <p:nvSpPr>
          <p:cNvPr id="15" name="TextBox 15"/>
          <p:cNvSpPr txBox="1"/>
          <p:nvPr/>
        </p:nvSpPr>
        <p:spPr>
          <a:xfrm>
            <a:off x="10463057" y="3034299"/>
            <a:ext cx="6796243" cy="1406525"/>
          </a:xfrm>
          <a:prstGeom prst="rect">
            <a:avLst/>
          </a:prstGeom>
        </p:spPr>
        <p:txBody>
          <a:bodyPr lIns="0" tIns="0" rIns="0" bIns="0" rtlCol="0" anchor="t">
            <a:spAutoFit/>
          </a:bodyPr>
          <a:lstStyle/>
          <a:p>
            <a:pPr>
              <a:lnSpc>
                <a:spcPts val="2799"/>
              </a:lnSpc>
              <a:spcBef>
                <a:spcPct val="0"/>
              </a:spcBef>
            </a:pPr>
            <a:r>
              <a:rPr lang="en-US" sz="1999">
                <a:solidFill>
                  <a:srgbClr val="000000"/>
                </a:solidFill>
                <a:latin typeface="Helios"/>
              </a:rPr>
              <a:t>This panel will share their experience addressing community needs, integration with incident management teams and insights on best practices to improve wildfire response and management capabilities for future incidents.  </a:t>
            </a:r>
          </a:p>
        </p:txBody>
      </p:sp>
      <p:grpSp>
        <p:nvGrpSpPr>
          <p:cNvPr id="16" name="Group 16"/>
          <p:cNvGrpSpPr/>
          <p:nvPr/>
        </p:nvGrpSpPr>
        <p:grpSpPr>
          <a:xfrm>
            <a:off x="10463057" y="7013739"/>
            <a:ext cx="7463019" cy="551923"/>
            <a:chOff x="0" y="0"/>
            <a:chExt cx="9950693" cy="735898"/>
          </a:xfrm>
        </p:grpSpPr>
        <p:sp>
          <p:nvSpPr>
            <p:cNvPr id="17" name="TextBox 17"/>
            <p:cNvSpPr txBox="1"/>
            <p:nvPr/>
          </p:nvSpPr>
          <p:spPr>
            <a:xfrm>
              <a:off x="1180404" y="17006"/>
              <a:ext cx="8770288" cy="644737"/>
            </a:xfrm>
            <a:prstGeom prst="rect">
              <a:avLst/>
            </a:prstGeom>
          </p:spPr>
          <p:txBody>
            <a:bodyPr lIns="0" tIns="0" rIns="0" bIns="0" rtlCol="0" anchor="t">
              <a:spAutoFit/>
            </a:bodyPr>
            <a:lstStyle/>
            <a:p>
              <a:pPr>
                <a:lnSpc>
                  <a:spcPts val="4060"/>
                </a:lnSpc>
              </a:pPr>
              <a:r>
                <a:rPr lang="en-US" sz="2900">
                  <a:solidFill>
                    <a:srgbClr val="2A2E3A"/>
                  </a:solidFill>
                  <a:latin typeface="Helios"/>
                </a:rPr>
                <a:t>Kenneth Moore, Vernon OHSEP</a:t>
              </a:r>
            </a:p>
          </p:txBody>
        </p:sp>
        <p:grpSp>
          <p:nvGrpSpPr>
            <p:cNvPr id="18" name="Group 18"/>
            <p:cNvGrpSpPr/>
            <p:nvPr/>
          </p:nvGrpSpPr>
          <p:grpSpPr>
            <a:xfrm rot="-5400000">
              <a:off x="-160710" y="160710"/>
              <a:ext cx="735898" cy="414478"/>
              <a:chOff x="0" y="0"/>
              <a:chExt cx="812800" cy="457791"/>
            </a:xfrm>
          </p:grpSpPr>
          <p:sp>
            <p:nvSpPr>
              <p:cNvPr id="19" name="Freeform 19"/>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sp>
          <p:sp>
            <p:nvSpPr>
              <p:cNvPr id="20" name="TextBox 20"/>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grpSp>
      <p:grpSp>
        <p:nvGrpSpPr>
          <p:cNvPr id="21" name="Group 21"/>
          <p:cNvGrpSpPr/>
          <p:nvPr/>
        </p:nvGrpSpPr>
        <p:grpSpPr>
          <a:xfrm>
            <a:off x="10463057" y="8127529"/>
            <a:ext cx="7463019" cy="551923"/>
            <a:chOff x="0" y="0"/>
            <a:chExt cx="9950693" cy="735898"/>
          </a:xfrm>
        </p:grpSpPr>
        <p:sp>
          <p:nvSpPr>
            <p:cNvPr id="22" name="TextBox 22"/>
            <p:cNvSpPr txBox="1"/>
            <p:nvPr/>
          </p:nvSpPr>
          <p:spPr>
            <a:xfrm>
              <a:off x="1180404" y="17006"/>
              <a:ext cx="8770288" cy="644737"/>
            </a:xfrm>
            <a:prstGeom prst="rect">
              <a:avLst/>
            </a:prstGeom>
          </p:spPr>
          <p:txBody>
            <a:bodyPr lIns="0" tIns="0" rIns="0" bIns="0" rtlCol="0" anchor="t">
              <a:spAutoFit/>
            </a:bodyPr>
            <a:lstStyle/>
            <a:p>
              <a:pPr>
                <a:lnSpc>
                  <a:spcPts val="4060"/>
                </a:lnSpc>
              </a:pPr>
              <a:r>
                <a:rPr lang="en-US" sz="2900">
                  <a:solidFill>
                    <a:srgbClr val="2A2E3A"/>
                  </a:solidFill>
                  <a:latin typeface="Helios"/>
                </a:rPr>
                <a:t>Angie Branton, Rapides OHSEP</a:t>
              </a:r>
            </a:p>
          </p:txBody>
        </p:sp>
        <p:grpSp>
          <p:nvGrpSpPr>
            <p:cNvPr id="23" name="Group 23"/>
            <p:cNvGrpSpPr/>
            <p:nvPr/>
          </p:nvGrpSpPr>
          <p:grpSpPr>
            <a:xfrm rot="-5400000">
              <a:off x="-160710" y="160710"/>
              <a:ext cx="735898" cy="414478"/>
              <a:chOff x="0" y="0"/>
              <a:chExt cx="812800" cy="457791"/>
            </a:xfrm>
          </p:grpSpPr>
          <p:sp>
            <p:nvSpPr>
              <p:cNvPr id="24" name="Freeform 24"/>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sp>
          <p:sp>
            <p:nvSpPr>
              <p:cNvPr id="25" name="TextBox 25"/>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019831" y="0"/>
            <a:ext cx="15080946" cy="10271459"/>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10683" r="-10683"/>
              </a:stretch>
            </a:blipFill>
          </p:spPr>
        </p:sp>
      </p:grpSp>
      <p:grpSp>
        <p:nvGrpSpPr>
          <p:cNvPr id="5" name="Group 5"/>
          <p:cNvGrpSpPr/>
          <p:nvPr/>
        </p:nvGrpSpPr>
        <p:grpSpPr>
          <a:xfrm>
            <a:off x="6441506" y="4557198"/>
            <a:ext cx="4578325" cy="1156716"/>
            <a:chOff x="0" y="0"/>
            <a:chExt cx="1205814" cy="304649"/>
          </a:xfrm>
        </p:grpSpPr>
        <p:sp>
          <p:nvSpPr>
            <p:cNvPr id="6" name="Freeform 6"/>
            <p:cNvSpPr/>
            <p:nvPr/>
          </p:nvSpPr>
          <p:spPr>
            <a:xfrm>
              <a:off x="0" y="0"/>
              <a:ext cx="1205814" cy="304649"/>
            </a:xfrm>
            <a:custGeom>
              <a:avLst/>
              <a:gdLst/>
              <a:ahLst/>
              <a:cxnLst/>
              <a:rect l="l" t="t" r="r" b="b"/>
              <a:pathLst>
                <a:path w="1205814" h="304649">
                  <a:moveTo>
                    <a:pt x="0" y="0"/>
                  </a:moveTo>
                  <a:lnTo>
                    <a:pt x="1205814" y="0"/>
                  </a:lnTo>
                  <a:lnTo>
                    <a:pt x="1205814" y="304649"/>
                  </a:lnTo>
                  <a:lnTo>
                    <a:pt x="0" y="304649"/>
                  </a:lnTo>
                  <a:close/>
                </a:path>
              </a:pathLst>
            </a:custGeom>
            <a:solidFill>
              <a:srgbClr val="E4E4E4"/>
            </a:solidFill>
            <a:ln w="9525" cap="sq">
              <a:solidFill>
                <a:srgbClr val="2A2E3A"/>
              </a:solidFill>
              <a:prstDash val="solid"/>
              <a:miter/>
            </a:ln>
          </p:spPr>
        </p:sp>
        <p:sp>
          <p:nvSpPr>
            <p:cNvPr id="7" name="TextBox 7"/>
            <p:cNvSpPr txBox="1"/>
            <p:nvPr/>
          </p:nvSpPr>
          <p:spPr>
            <a:xfrm>
              <a:off x="0" y="-57150"/>
              <a:ext cx="1205814" cy="361799"/>
            </a:xfrm>
            <a:prstGeom prst="rect">
              <a:avLst/>
            </a:prstGeom>
          </p:spPr>
          <p:txBody>
            <a:bodyPr lIns="50800" tIns="50800" rIns="50800" bIns="50800" rtlCol="0" anchor="ctr"/>
            <a:lstStyle/>
            <a:p>
              <a:pPr algn="ctr">
                <a:lnSpc>
                  <a:spcPts val="4059"/>
                </a:lnSpc>
              </a:pPr>
              <a:r>
                <a:rPr lang="en-US" sz="2899">
                  <a:solidFill>
                    <a:srgbClr val="A20E20"/>
                  </a:solidFill>
                  <a:latin typeface="Helios Bold"/>
                </a:rPr>
                <a:t>Warning/Alerts/</a:t>
              </a:r>
            </a:p>
            <a:p>
              <a:pPr algn="ctr">
                <a:lnSpc>
                  <a:spcPts val="4059"/>
                </a:lnSpc>
              </a:pPr>
              <a:r>
                <a:rPr lang="en-US" sz="2899">
                  <a:solidFill>
                    <a:srgbClr val="A20E20"/>
                  </a:solidFill>
                  <a:latin typeface="Helios Bold"/>
                </a:rPr>
                <a:t>Notifications</a:t>
              </a:r>
            </a:p>
          </p:txBody>
        </p:sp>
      </p:grpSp>
      <p:grpSp>
        <p:nvGrpSpPr>
          <p:cNvPr id="8" name="Group 8"/>
          <p:cNvGrpSpPr/>
          <p:nvPr/>
        </p:nvGrpSpPr>
        <p:grpSpPr>
          <a:xfrm>
            <a:off x="6441506" y="6110208"/>
            <a:ext cx="4578325" cy="1175766"/>
            <a:chOff x="0" y="0"/>
            <a:chExt cx="1205814" cy="309667"/>
          </a:xfrm>
        </p:grpSpPr>
        <p:sp>
          <p:nvSpPr>
            <p:cNvPr id="9" name="Freeform 9"/>
            <p:cNvSpPr/>
            <p:nvPr/>
          </p:nvSpPr>
          <p:spPr>
            <a:xfrm>
              <a:off x="0" y="0"/>
              <a:ext cx="1205814" cy="309667"/>
            </a:xfrm>
            <a:custGeom>
              <a:avLst/>
              <a:gdLst/>
              <a:ahLst/>
              <a:cxnLst/>
              <a:rect l="l" t="t" r="r" b="b"/>
              <a:pathLst>
                <a:path w="1205814" h="309667">
                  <a:moveTo>
                    <a:pt x="0" y="0"/>
                  </a:moveTo>
                  <a:lnTo>
                    <a:pt x="1205814" y="0"/>
                  </a:lnTo>
                  <a:lnTo>
                    <a:pt x="1205814" y="309667"/>
                  </a:lnTo>
                  <a:lnTo>
                    <a:pt x="0" y="309667"/>
                  </a:lnTo>
                  <a:close/>
                </a:path>
              </a:pathLst>
            </a:custGeom>
            <a:solidFill>
              <a:srgbClr val="E4E4E4"/>
            </a:solidFill>
            <a:ln w="9525" cap="sq">
              <a:solidFill>
                <a:srgbClr val="2A2E3A"/>
              </a:solidFill>
              <a:prstDash val="solid"/>
              <a:miter/>
            </a:ln>
          </p:spPr>
        </p:sp>
        <p:sp>
          <p:nvSpPr>
            <p:cNvPr id="10" name="TextBox 10"/>
            <p:cNvSpPr txBox="1"/>
            <p:nvPr/>
          </p:nvSpPr>
          <p:spPr>
            <a:xfrm>
              <a:off x="0" y="-57150"/>
              <a:ext cx="1205814" cy="366817"/>
            </a:xfrm>
            <a:prstGeom prst="rect">
              <a:avLst/>
            </a:prstGeom>
          </p:spPr>
          <p:txBody>
            <a:bodyPr lIns="50800" tIns="50800" rIns="50800" bIns="50800" rtlCol="0" anchor="ctr"/>
            <a:lstStyle/>
            <a:p>
              <a:pPr algn="ctr">
                <a:lnSpc>
                  <a:spcPts val="4199"/>
                </a:lnSpc>
              </a:pPr>
              <a:r>
                <a:rPr lang="en-US" sz="2999">
                  <a:solidFill>
                    <a:srgbClr val="A20E20"/>
                  </a:solidFill>
                  <a:latin typeface="Helios Bold"/>
                </a:rPr>
                <a:t>Coordination &amp; Integration</a:t>
              </a:r>
            </a:p>
          </p:txBody>
        </p:sp>
      </p:grpSp>
      <p:grpSp>
        <p:nvGrpSpPr>
          <p:cNvPr id="11" name="Group 11"/>
          <p:cNvGrpSpPr/>
          <p:nvPr/>
        </p:nvGrpSpPr>
        <p:grpSpPr>
          <a:xfrm rot="-10800000">
            <a:off x="14447117" y="-331087"/>
            <a:ext cx="7681766" cy="3540443"/>
            <a:chOff x="0" y="0"/>
            <a:chExt cx="406400" cy="187305"/>
          </a:xfrm>
        </p:grpSpPr>
        <p:sp>
          <p:nvSpPr>
            <p:cNvPr id="12" name="Freeform 12"/>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sp>
        <p:sp>
          <p:nvSpPr>
            <p:cNvPr id="13" name="TextBox 13"/>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1028700" y="1439135"/>
            <a:ext cx="12627597" cy="2721768"/>
            <a:chOff x="0" y="0"/>
            <a:chExt cx="16836795" cy="3629024"/>
          </a:xfrm>
        </p:grpSpPr>
        <p:sp>
          <p:nvSpPr>
            <p:cNvPr id="15" name="TextBox 15"/>
            <p:cNvSpPr txBox="1"/>
            <p:nvPr/>
          </p:nvSpPr>
          <p:spPr>
            <a:xfrm>
              <a:off x="0" y="0"/>
              <a:ext cx="16836795" cy="1714500"/>
            </a:xfrm>
            <a:prstGeom prst="rect">
              <a:avLst/>
            </a:prstGeom>
          </p:spPr>
          <p:txBody>
            <a:bodyPr lIns="0" tIns="0" rIns="0" bIns="0" rtlCol="0" anchor="t">
              <a:spAutoFit/>
            </a:bodyPr>
            <a:lstStyle/>
            <a:p>
              <a:pPr algn="ctr">
                <a:lnSpc>
                  <a:spcPts val="10199"/>
                </a:lnSpc>
              </a:pPr>
              <a:r>
                <a:rPr lang="en-US" sz="8499">
                  <a:solidFill>
                    <a:srgbClr val="A20E20"/>
                  </a:solidFill>
                  <a:latin typeface="TT Hoves Bold"/>
                </a:rPr>
                <a:t>Objectives</a:t>
              </a:r>
            </a:p>
          </p:txBody>
        </p:sp>
        <p:sp>
          <p:nvSpPr>
            <p:cNvPr id="16" name="TextBox 16"/>
            <p:cNvSpPr txBox="1"/>
            <p:nvPr/>
          </p:nvSpPr>
          <p:spPr>
            <a:xfrm>
              <a:off x="0" y="2049568"/>
              <a:ext cx="13798468" cy="1579456"/>
            </a:xfrm>
            <a:prstGeom prst="rect">
              <a:avLst/>
            </a:prstGeom>
          </p:spPr>
          <p:txBody>
            <a:bodyPr lIns="0" tIns="0" rIns="0" bIns="0" rtlCol="0" anchor="t">
              <a:spAutoFit/>
            </a:bodyPr>
            <a:lstStyle/>
            <a:p>
              <a:pPr>
                <a:lnSpc>
                  <a:spcPts val="3220"/>
                </a:lnSpc>
              </a:pPr>
              <a:r>
                <a:rPr lang="en-US" sz="2300">
                  <a:solidFill>
                    <a:srgbClr val="2A2E3A"/>
                  </a:solidFill>
                  <a:latin typeface="Helios"/>
                </a:rPr>
                <a:t>This panel will share their experience addressing community needs, integration with incident management teams and insights on best practices to improve wildfire response and management capabilities for future incidents. </a:t>
              </a:r>
              <a:r>
                <a:rPr lang="en-US" sz="2300" u="none">
                  <a:solidFill>
                    <a:srgbClr val="2A2E3A"/>
                  </a:solidFill>
                  <a:latin typeface="Helios"/>
                </a:rPr>
                <a:t> </a:t>
              </a:r>
            </a:p>
          </p:txBody>
        </p:sp>
      </p:grpSp>
      <p:grpSp>
        <p:nvGrpSpPr>
          <p:cNvPr id="17" name="Group 17"/>
          <p:cNvGrpSpPr/>
          <p:nvPr/>
        </p:nvGrpSpPr>
        <p:grpSpPr>
          <a:xfrm>
            <a:off x="1028700" y="6161403"/>
            <a:ext cx="4578325" cy="1073376"/>
            <a:chOff x="0" y="0"/>
            <a:chExt cx="1205814" cy="282700"/>
          </a:xfrm>
        </p:grpSpPr>
        <p:sp>
          <p:nvSpPr>
            <p:cNvPr id="18" name="Freeform 18"/>
            <p:cNvSpPr/>
            <p:nvPr/>
          </p:nvSpPr>
          <p:spPr>
            <a:xfrm>
              <a:off x="0" y="0"/>
              <a:ext cx="1205814" cy="282700"/>
            </a:xfrm>
            <a:custGeom>
              <a:avLst/>
              <a:gdLst/>
              <a:ahLst/>
              <a:cxnLst/>
              <a:rect l="l" t="t" r="r" b="b"/>
              <a:pathLst>
                <a:path w="1205814" h="282700">
                  <a:moveTo>
                    <a:pt x="0" y="0"/>
                  </a:moveTo>
                  <a:lnTo>
                    <a:pt x="1205814" y="0"/>
                  </a:lnTo>
                  <a:lnTo>
                    <a:pt x="1205814" y="282700"/>
                  </a:lnTo>
                  <a:lnTo>
                    <a:pt x="0" y="282700"/>
                  </a:lnTo>
                  <a:close/>
                </a:path>
              </a:pathLst>
            </a:custGeom>
            <a:solidFill>
              <a:srgbClr val="E4E4E4"/>
            </a:solidFill>
            <a:ln w="9525" cap="sq">
              <a:solidFill>
                <a:srgbClr val="2A2E3A"/>
              </a:solidFill>
              <a:prstDash val="solid"/>
              <a:miter/>
            </a:ln>
          </p:spPr>
        </p:sp>
        <p:sp>
          <p:nvSpPr>
            <p:cNvPr id="19" name="TextBox 19"/>
            <p:cNvSpPr txBox="1"/>
            <p:nvPr/>
          </p:nvSpPr>
          <p:spPr>
            <a:xfrm>
              <a:off x="0" y="-57150"/>
              <a:ext cx="1205814" cy="339850"/>
            </a:xfrm>
            <a:prstGeom prst="rect">
              <a:avLst/>
            </a:prstGeom>
          </p:spPr>
          <p:txBody>
            <a:bodyPr lIns="50800" tIns="50800" rIns="50800" bIns="50800" rtlCol="0" anchor="ctr"/>
            <a:lstStyle/>
            <a:p>
              <a:pPr algn="ctr">
                <a:lnSpc>
                  <a:spcPts val="4059"/>
                </a:lnSpc>
              </a:pPr>
              <a:r>
                <a:rPr lang="en-US" sz="2899">
                  <a:solidFill>
                    <a:srgbClr val="A20E20"/>
                  </a:solidFill>
                  <a:latin typeface="Helios Bold"/>
                </a:rPr>
                <a:t>Command &amp; Control</a:t>
              </a:r>
            </a:p>
          </p:txBody>
        </p:sp>
      </p:grpSp>
      <p:grpSp>
        <p:nvGrpSpPr>
          <p:cNvPr id="20" name="Group 20"/>
          <p:cNvGrpSpPr/>
          <p:nvPr/>
        </p:nvGrpSpPr>
        <p:grpSpPr>
          <a:xfrm>
            <a:off x="1028700" y="4592549"/>
            <a:ext cx="4578325" cy="1137209"/>
            <a:chOff x="0" y="0"/>
            <a:chExt cx="1205814" cy="299512"/>
          </a:xfrm>
        </p:grpSpPr>
        <p:sp>
          <p:nvSpPr>
            <p:cNvPr id="21" name="Freeform 21"/>
            <p:cNvSpPr/>
            <p:nvPr/>
          </p:nvSpPr>
          <p:spPr>
            <a:xfrm>
              <a:off x="0" y="0"/>
              <a:ext cx="1205814" cy="299512"/>
            </a:xfrm>
            <a:custGeom>
              <a:avLst/>
              <a:gdLst/>
              <a:ahLst/>
              <a:cxnLst/>
              <a:rect l="l" t="t" r="r" b="b"/>
              <a:pathLst>
                <a:path w="1205814" h="299512">
                  <a:moveTo>
                    <a:pt x="0" y="0"/>
                  </a:moveTo>
                  <a:lnTo>
                    <a:pt x="1205814" y="0"/>
                  </a:lnTo>
                  <a:lnTo>
                    <a:pt x="1205814" y="299512"/>
                  </a:lnTo>
                  <a:lnTo>
                    <a:pt x="0" y="299512"/>
                  </a:lnTo>
                  <a:close/>
                </a:path>
              </a:pathLst>
            </a:custGeom>
            <a:solidFill>
              <a:srgbClr val="E4E4E4"/>
            </a:solidFill>
            <a:ln w="9525" cap="sq">
              <a:solidFill>
                <a:srgbClr val="2A2E3A"/>
              </a:solidFill>
              <a:prstDash val="solid"/>
              <a:miter/>
            </a:ln>
          </p:spPr>
        </p:sp>
        <p:sp>
          <p:nvSpPr>
            <p:cNvPr id="22" name="TextBox 22"/>
            <p:cNvSpPr txBox="1"/>
            <p:nvPr/>
          </p:nvSpPr>
          <p:spPr>
            <a:xfrm>
              <a:off x="0" y="-57150"/>
              <a:ext cx="1205814" cy="356662"/>
            </a:xfrm>
            <a:prstGeom prst="rect">
              <a:avLst/>
            </a:prstGeom>
          </p:spPr>
          <p:txBody>
            <a:bodyPr lIns="50800" tIns="50800" rIns="50800" bIns="50800" rtlCol="0" anchor="ctr"/>
            <a:lstStyle/>
            <a:p>
              <a:pPr algn="ctr">
                <a:lnSpc>
                  <a:spcPts val="4059"/>
                </a:lnSpc>
              </a:pPr>
              <a:r>
                <a:rPr lang="en-US" sz="2899">
                  <a:solidFill>
                    <a:srgbClr val="A20E20"/>
                  </a:solidFill>
                  <a:latin typeface="Helios Bold"/>
                </a:rPr>
                <a:t>Immediate Needs/Priorities</a:t>
              </a:r>
            </a:p>
          </p:txBody>
        </p:sp>
      </p:grpSp>
      <p:grpSp>
        <p:nvGrpSpPr>
          <p:cNvPr id="23" name="Group 23"/>
          <p:cNvGrpSpPr/>
          <p:nvPr/>
        </p:nvGrpSpPr>
        <p:grpSpPr>
          <a:xfrm>
            <a:off x="1028700" y="7669430"/>
            <a:ext cx="4578325" cy="1137209"/>
            <a:chOff x="0" y="0"/>
            <a:chExt cx="1205814" cy="299512"/>
          </a:xfrm>
        </p:grpSpPr>
        <p:sp>
          <p:nvSpPr>
            <p:cNvPr id="24" name="Freeform 24"/>
            <p:cNvSpPr/>
            <p:nvPr/>
          </p:nvSpPr>
          <p:spPr>
            <a:xfrm>
              <a:off x="0" y="0"/>
              <a:ext cx="1205814" cy="299512"/>
            </a:xfrm>
            <a:custGeom>
              <a:avLst/>
              <a:gdLst/>
              <a:ahLst/>
              <a:cxnLst/>
              <a:rect l="l" t="t" r="r" b="b"/>
              <a:pathLst>
                <a:path w="1205814" h="299512">
                  <a:moveTo>
                    <a:pt x="0" y="0"/>
                  </a:moveTo>
                  <a:lnTo>
                    <a:pt x="1205814" y="0"/>
                  </a:lnTo>
                  <a:lnTo>
                    <a:pt x="1205814" y="299512"/>
                  </a:lnTo>
                  <a:lnTo>
                    <a:pt x="0" y="299512"/>
                  </a:lnTo>
                  <a:close/>
                </a:path>
              </a:pathLst>
            </a:custGeom>
            <a:solidFill>
              <a:srgbClr val="E4E4E4"/>
            </a:solidFill>
            <a:ln w="9525" cap="sq">
              <a:solidFill>
                <a:srgbClr val="2A2E3A"/>
              </a:solidFill>
              <a:prstDash val="solid"/>
              <a:miter/>
            </a:ln>
          </p:spPr>
        </p:sp>
        <p:sp>
          <p:nvSpPr>
            <p:cNvPr id="25" name="TextBox 25"/>
            <p:cNvSpPr txBox="1"/>
            <p:nvPr/>
          </p:nvSpPr>
          <p:spPr>
            <a:xfrm>
              <a:off x="0" y="-57150"/>
              <a:ext cx="1205814" cy="356662"/>
            </a:xfrm>
            <a:prstGeom prst="rect">
              <a:avLst/>
            </a:prstGeom>
          </p:spPr>
          <p:txBody>
            <a:bodyPr lIns="50800" tIns="50800" rIns="50800" bIns="50800" rtlCol="0" anchor="ctr"/>
            <a:lstStyle/>
            <a:p>
              <a:pPr algn="ctr">
                <a:lnSpc>
                  <a:spcPts val="4059"/>
                </a:lnSpc>
              </a:pPr>
              <a:r>
                <a:rPr lang="en-US" sz="2899">
                  <a:solidFill>
                    <a:srgbClr val="A20E20"/>
                  </a:solidFill>
                  <a:latin typeface="Helios Bold"/>
                </a:rPr>
                <a:t>Resources/Effective Deployment</a:t>
              </a:r>
            </a:p>
          </p:txBody>
        </p:sp>
      </p:grpSp>
      <p:grpSp>
        <p:nvGrpSpPr>
          <p:cNvPr id="26" name="Group 26"/>
          <p:cNvGrpSpPr/>
          <p:nvPr/>
        </p:nvGrpSpPr>
        <p:grpSpPr>
          <a:xfrm>
            <a:off x="6441506" y="7669430"/>
            <a:ext cx="4578325" cy="1137209"/>
            <a:chOff x="0" y="0"/>
            <a:chExt cx="1205814" cy="299512"/>
          </a:xfrm>
        </p:grpSpPr>
        <p:sp>
          <p:nvSpPr>
            <p:cNvPr id="27" name="Freeform 27"/>
            <p:cNvSpPr/>
            <p:nvPr/>
          </p:nvSpPr>
          <p:spPr>
            <a:xfrm>
              <a:off x="0" y="0"/>
              <a:ext cx="1205814" cy="299512"/>
            </a:xfrm>
            <a:custGeom>
              <a:avLst/>
              <a:gdLst/>
              <a:ahLst/>
              <a:cxnLst/>
              <a:rect l="l" t="t" r="r" b="b"/>
              <a:pathLst>
                <a:path w="1205814" h="299512">
                  <a:moveTo>
                    <a:pt x="0" y="0"/>
                  </a:moveTo>
                  <a:lnTo>
                    <a:pt x="1205814" y="0"/>
                  </a:lnTo>
                  <a:lnTo>
                    <a:pt x="1205814" y="299512"/>
                  </a:lnTo>
                  <a:lnTo>
                    <a:pt x="0" y="299512"/>
                  </a:lnTo>
                  <a:close/>
                </a:path>
              </a:pathLst>
            </a:custGeom>
            <a:solidFill>
              <a:srgbClr val="E4E4E4"/>
            </a:solidFill>
            <a:ln w="9525" cap="sq">
              <a:solidFill>
                <a:srgbClr val="2A2E3A"/>
              </a:solidFill>
              <a:prstDash val="solid"/>
              <a:miter/>
            </a:ln>
          </p:spPr>
        </p:sp>
        <p:sp>
          <p:nvSpPr>
            <p:cNvPr id="28" name="TextBox 28"/>
            <p:cNvSpPr txBox="1"/>
            <p:nvPr/>
          </p:nvSpPr>
          <p:spPr>
            <a:xfrm>
              <a:off x="0" y="-57150"/>
              <a:ext cx="1205814" cy="356662"/>
            </a:xfrm>
            <a:prstGeom prst="rect">
              <a:avLst/>
            </a:prstGeom>
          </p:spPr>
          <p:txBody>
            <a:bodyPr lIns="50800" tIns="50800" rIns="50800" bIns="50800" rtlCol="0" anchor="ctr"/>
            <a:lstStyle/>
            <a:p>
              <a:pPr algn="ctr">
                <a:lnSpc>
                  <a:spcPts val="4059"/>
                </a:lnSpc>
              </a:pPr>
              <a:r>
                <a:rPr lang="en-US" sz="2899">
                  <a:solidFill>
                    <a:srgbClr val="A20E20"/>
                  </a:solidFill>
                  <a:latin typeface="Helios Bold"/>
                </a:rPr>
                <a:t>Recommendations for Future Events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286700" y="2909186"/>
          <a:ext cx="11405309" cy="5698085"/>
        </p:xfrm>
        <a:graphic>
          <a:graphicData uri="http://schemas.openxmlformats.org/drawingml/2006/table">
            <a:tbl>
              <a:tblPr/>
              <a:tblGrid>
                <a:gridCol w="11405309">
                  <a:extLst>
                    <a:ext uri="{9D8B030D-6E8A-4147-A177-3AD203B41FA5}">
                      <a16:colId xmlns:a16="http://schemas.microsoft.com/office/drawing/2014/main" val="20000"/>
                    </a:ext>
                  </a:extLst>
                </a:gridCol>
              </a:tblGrid>
              <a:tr h="1236156">
                <a:tc>
                  <a:txBody>
                    <a:bodyPr/>
                    <a:lstStyle/>
                    <a:p>
                      <a:pPr algn="l">
                        <a:lnSpc>
                          <a:spcPts val="3499"/>
                        </a:lnSpc>
                        <a:defRPr/>
                      </a:pPr>
                      <a:r>
                        <a:rPr lang="en-US" sz="2499">
                          <a:solidFill>
                            <a:srgbClr val="2A2E3A"/>
                          </a:solidFill>
                          <a:latin typeface="Helios"/>
                        </a:rPr>
                        <a:t>Fire Weather and Fire Behavior Impacts</a:t>
                      </a:r>
                      <a:endParaRPr lang="en-US" sz="1100"/>
                    </a:p>
                  </a:txBody>
                  <a:tcPr marL="211594" marR="211594" marT="211594" marB="211594"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0"/>
                  </a:ext>
                </a:extLst>
              </a:tr>
              <a:tr h="1039297">
                <a:tc>
                  <a:txBody>
                    <a:bodyPr/>
                    <a:lstStyle/>
                    <a:p>
                      <a:pPr algn="l">
                        <a:lnSpc>
                          <a:spcPts val="3499"/>
                        </a:lnSpc>
                        <a:defRPr/>
                      </a:pPr>
                      <a:r>
                        <a:rPr lang="en-US" sz="2499">
                          <a:solidFill>
                            <a:srgbClr val="2A2E3A"/>
                          </a:solidFill>
                          <a:latin typeface="Helios"/>
                        </a:rPr>
                        <a:t>Messaging to Public </a:t>
                      </a:r>
                      <a:endParaRPr lang="en-US" sz="1100"/>
                    </a:p>
                  </a:txBody>
                  <a:tcPr marL="211594" marR="211594" marT="211594" marB="211594"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1"/>
                  </a:ext>
                </a:extLst>
              </a:tr>
              <a:tr h="1147179">
                <a:tc>
                  <a:txBody>
                    <a:bodyPr/>
                    <a:lstStyle/>
                    <a:p>
                      <a:pPr algn="l">
                        <a:lnSpc>
                          <a:spcPts val="3499"/>
                        </a:lnSpc>
                        <a:defRPr/>
                      </a:pPr>
                      <a:r>
                        <a:rPr lang="en-US" sz="2499">
                          <a:solidFill>
                            <a:srgbClr val="2A2E3A"/>
                          </a:solidFill>
                          <a:latin typeface="Helios"/>
                        </a:rPr>
                        <a:t>Continuous Extreme Heat &amp; Drought Conditions</a:t>
                      </a:r>
                      <a:endParaRPr lang="en-US" sz="1100"/>
                    </a:p>
                  </a:txBody>
                  <a:tcPr marL="211594" marR="211594" marT="211594" marB="211594"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2"/>
                  </a:ext>
                </a:extLst>
              </a:tr>
              <a:tr h="1147179">
                <a:tc>
                  <a:txBody>
                    <a:bodyPr/>
                    <a:lstStyle/>
                    <a:p>
                      <a:pPr algn="l">
                        <a:lnSpc>
                          <a:spcPts val="3499"/>
                        </a:lnSpc>
                        <a:defRPr/>
                      </a:pPr>
                      <a:r>
                        <a:rPr lang="en-US" sz="2499">
                          <a:solidFill>
                            <a:srgbClr val="2A2E3A"/>
                          </a:solidFill>
                          <a:latin typeface="Helios"/>
                        </a:rPr>
                        <a:t>Dealing with Reburn </a:t>
                      </a:r>
                      <a:endParaRPr lang="en-US" sz="1100"/>
                    </a:p>
                  </a:txBody>
                  <a:tcPr marL="211594" marR="211594" marT="211594" marB="211594"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3"/>
                  </a:ext>
                </a:extLst>
              </a:tr>
              <a:tr h="1128274">
                <a:tc>
                  <a:txBody>
                    <a:bodyPr/>
                    <a:lstStyle/>
                    <a:p>
                      <a:pPr algn="l">
                        <a:lnSpc>
                          <a:spcPts val="3499"/>
                        </a:lnSpc>
                        <a:defRPr/>
                      </a:pPr>
                      <a:r>
                        <a:rPr lang="en-US" sz="2499">
                          <a:solidFill>
                            <a:srgbClr val="2A2E3A"/>
                          </a:solidFill>
                          <a:latin typeface="Helios"/>
                        </a:rPr>
                        <a:t>Evacuation Consideration</a:t>
                      </a:r>
                      <a:endParaRPr lang="en-US" sz="1100"/>
                    </a:p>
                  </a:txBody>
                  <a:tcPr marL="211594" marR="211594" marT="211594" marB="211594"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0" cap="flat" cmpd="sng" algn="ctr">
                      <a:solidFill>
                        <a:srgbClr val="EDECE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Freeform 3"/>
          <p:cNvSpPr/>
          <p:nvPr/>
        </p:nvSpPr>
        <p:spPr>
          <a:xfrm>
            <a:off x="647795" y="3539659"/>
            <a:ext cx="7175267" cy="5067612"/>
          </a:xfrm>
          <a:custGeom>
            <a:avLst/>
            <a:gdLst/>
            <a:ahLst/>
            <a:cxnLst/>
            <a:rect l="l" t="t" r="r" b="b"/>
            <a:pathLst>
              <a:path w="7175267" h="5067612">
                <a:moveTo>
                  <a:pt x="0" y="0"/>
                </a:moveTo>
                <a:lnTo>
                  <a:pt x="7175267" y="0"/>
                </a:lnTo>
                <a:lnTo>
                  <a:pt x="7175267" y="5067611"/>
                </a:lnTo>
                <a:lnTo>
                  <a:pt x="0" y="5067611"/>
                </a:lnTo>
                <a:lnTo>
                  <a:pt x="0" y="0"/>
                </a:lnTo>
                <a:close/>
              </a:path>
            </a:pathLst>
          </a:custGeom>
          <a:blipFill>
            <a:blip r:embed="rId2"/>
            <a:stretch>
              <a:fillRect l="-13059" r="-13059"/>
            </a:stretch>
          </a:blipFill>
        </p:spPr>
      </p:sp>
      <p:grpSp>
        <p:nvGrpSpPr>
          <p:cNvPr id="4" name="Group 4"/>
          <p:cNvGrpSpPr/>
          <p:nvPr/>
        </p:nvGrpSpPr>
        <p:grpSpPr>
          <a:xfrm>
            <a:off x="647795" y="189061"/>
            <a:ext cx="18518459" cy="2016778"/>
            <a:chOff x="0" y="0"/>
            <a:chExt cx="24691279" cy="2689038"/>
          </a:xfrm>
        </p:grpSpPr>
        <p:sp>
          <p:nvSpPr>
            <p:cNvPr id="5" name="TextBox 5"/>
            <p:cNvSpPr txBox="1"/>
            <p:nvPr/>
          </p:nvSpPr>
          <p:spPr>
            <a:xfrm>
              <a:off x="0" y="9525"/>
              <a:ext cx="24691279" cy="1590675"/>
            </a:xfrm>
            <a:prstGeom prst="rect">
              <a:avLst/>
            </a:prstGeom>
          </p:spPr>
          <p:txBody>
            <a:bodyPr lIns="0" tIns="0" rIns="0" bIns="0" rtlCol="0" anchor="t">
              <a:spAutoFit/>
            </a:bodyPr>
            <a:lstStyle/>
            <a:p>
              <a:pPr>
                <a:lnSpc>
                  <a:spcPts val="9480"/>
                </a:lnSpc>
              </a:pPr>
              <a:r>
                <a:rPr lang="en-US" sz="7900">
                  <a:solidFill>
                    <a:srgbClr val="A20E20"/>
                  </a:solidFill>
                  <a:latin typeface="TT Hoves Bold"/>
                </a:rPr>
                <a:t>Immediate Needs/Priorities</a:t>
              </a:r>
            </a:p>
          </p:txBody>
        </p:sp>
        <p:sp>
          <p:nvSpPr>
            <p:cNvPr id="6" name="TextBox 6"/>
            <p:cNvSpPr txBox="1"/>
            <p:nvPr/>
          </p:nvSpPr>
          <p:spPr>
            <a:xfrm>
              <a:off x="0" y="1927884"/>
              <a:ext cx="24691279"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Share Concerns for Community and Responders Based on Threat</a:t>
              </a:r>
            </a:p>
          </p:txBody>
        </p:sp>
      </p:grpSp>
      <p:sp>
        <p:nvSpPr>
          <p:cNvPr id="7" name="TextBox 7"/>
          <p:cNvSpPr txBox="1"/>
          <p:nvPr/>
        </p:nvSpPr>
        <p:spPr>
          <a:xfrm>
            <a:off x="7608066" y="9601333"/>
            <a:ext cx="1357266" cy="585469"/>
          </a:xfrm>
          <a:prstGeom prst="rect">
            <a:avLst/>
          </a:prstGeom>
        </p:spPr>
        <p:txBody>
          <a:bodyPr lIns="0" tIns="0" rIns="0" bIns="0" rtlCol="0" anchor="t">
            <a:spAutoFit/>
          </a:bodyPr>
          <a:lstStyle/>
          <a:p>
            <a:pPr>
              <a:lnSpc>
                <a:spcPts val="2380"/>
              </a:lnSpc>
            </a:pPr>
            <a:r>
              <a:rPr lang="en-US" sz="1700">
                <a:solidFill>
                  <a:srgbClr val="000000"/>
                </a:solidFill>
                <a:latin typeface="Helios"/>
              </a:rPr>
              <a:t>LA SFM</a:t>
            </a:r>
          </a:p>
          <a:p>
            <a:pPr>
              <a:lnSpc>
                <a:spcPts val="2380"/>
              </a:lnSpc>
              <a:spcBef>
                <a:spcPct val="0"/>
              </a:spcBef>
            </a:pPr>
            <a:r>
              <a:rPr lang="en-US" sz="1700">
                <a:solidFill>
                  <a:srgbClr val="000000"/>
                </a:solidFill>
                <a:latin typeface="Helios"/>
              </a:rPr>
              <a:t>Sept.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11410"/>
            <a:ext cx="8787732" cy="4996560"/>
            <a:chOff x="0" y="0"/>
            <a:chExt cx="2314464" cy="1315967"/>
          </a:xfrm>
        </p:grpSpPr>
        <p:sp>
          <p:nvSpPr>
            <p:cNvPr id="3" name="Freeform 3"/>
            <p:cNvSpPr/>
            <p:nvPr/>
          </p:nvSpPr>
          <p:spPr>
            <a:xfrm>
              <a:off x="0" y="0"/>
              <a:ext cx="2314465" cy="1315967"/>
            </a:xfrm>
            <a:custGeom>
              <a:avLst/>
              <a:gdLst/>
              <a:ahLst/>
              <a:cxnLst/>
              <a:rect l="l" t="t" r="r" b="b"/>
              <a:pathLst>
                <a:path w="2314465" h="1315967">
                  <a:moveTo>
                    <a:pt x="0" y="0"/>
                  </a:moveTo>
                  <a:lnTo>
                    <a:pt x="2314465" y="0"/>
                  </a:lnTo>
                  <a:lnTo>
                    <a:pt x="2314465" y="1315967"/>
                  </a:lnTo>
                  <a:lnTo>
                    <a:pt x="0" y="1315967"/>
                  </a:lnTo>
                  <a:close/>
                </a:path>
              </a:pathLst>
            </a:custGeom>
            <a:solidFill>
              <a:srgbClr val="E4E4E4"/>
            </a:solidFill>
            <a:ln w="9525" cap="sq">
              <a:solidFill>
                <a:srgbClr val="2A2E3A"/>
              </a:solidFill>
              <a:prstDash val="solid"/>
              <a:miter/>
            </a:ln>
          </p:spPr>
        </p:sp>
        <p:sp>
          <p:nvSpPr>
            <p:cNvPr id="4" name="TextBox 4"/>
            <p:cNvSpPr txBox="1"/>
            <p:nvPr/>
          </p:nvSpPr>
          <p:spPr>
            <a:xfrm>
              <a:off x="0" y="-38100"/>
              <a:ext cx="2314464" cy="1354067"/>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87623" y="9258300"/>
            <a:ext cx="5765006" cy="1028700"/>
            <a:chOff x="0" y="0"/>
            <a:chExt cx="1049690" cy="187305"/>
          </a:xfrm>
        </p:grpSpPr>
        <p:sp>
          <p:nvSpPr>
            <p:cNvPr id="6" name="Freeform 6"/>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sp>
        <p:sp>
          <p:nvSpPr>
            <p:cNvPr id="7" name="TextBox 7"/>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rot="-10800000">
            <a:off x="14447117" y="-741521"/>
            <a:ext cx="7681766" cy="3540443"/>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028700" y="3163320"/>
            <a:ext cx="14769792" cy="6094980"/>
          </a:xfrm>
          <a:custGeom>
            <a:avLst/>
            <a:gdLst/>
            <a:ahLst/>
            <a:cxnLst/>
            <a:rect l="l" t="t" r="r" b="b"/>
            <a:pathLst>
              <a:path w="14769792" h="6094980">
                <a:moveTo>
                  <a:pt x="0" y="0"/>
                </a:moveTo>
                <a:lnTo>
                  <a:pt x="14769792" y="0"/>
                </a:lnTo>
                <a:lnTo>
                  <a:pt x="14769792" y="6094980"/>
                </a:lnTo>
                <a:lnTo>
                  <a:pt x="0" y="6094980"/>
                </a:lnTo>
                <a:lnTo>
                  <a:pt x="0" y="0"/>
                </a:lnTo>
                <a:close/>
              </a:path>
            </a:pathLst>
          </a:custGeom>
          <a:blipFill>
            <a:blip r:embed="rId2"/>
            <a:stretch>
              <a:fillRect t="-40872" b="-40872"/>
            </a:stretch>
          </a:blipFill>
        </p:spPr>
      </p:sp>
      <p:grpSp>
        <p:nvGrpSpPr>
          <p:cNvPr id="12" name="Group 12"/>
          <p:cNvGrpSpPr/>
          <p:nvPr/>
        </p:nvGrpSpPr>
        <p:grpSpPr>
          <a:xfrm>
            <a:off x="825673" y="1032348"/>
            <a:ext cx="16388008" cy="1884755"/>
            <a:chOff x="0" y="0"/>
            <a:chExt cx="21850677" cy="2513006"/>
          </a:xfrm>
        </p:grpSpPr>
        <p:sp>
          <p:nvSpPr>
            <p:cNvPr id="13" name="TextBox 13"/>
            <p:cNvSpPr txBox="1"/>
            <p:nvPr/>
          </p:nvSpPr>
          <p:spPr>
            <a:xfrm>
              <a:off x="0" y="0"/>
              <a:ext cx="21850677" cy="1562100"/>
            </a:xfrm>
            <a:prstGeom prst="rect">
              <a:avLst/>
            </a:prstGeom>
          </p:spPr>
          <p:txBody>
            <a:bodyPr lIns="0" tIns="0" rIns="0" bIns="0" rtlCol="0" anchor="t">
              <a:spAutoFit/>
            </a:bodyPr>
            <a:lstStyle/>
            <a:p>
              <a:pPr>
                <a:lnSpc>
                  <a:spcPts val="9240"/>
                </a:lnSpc>
              </a:pPr>
              <a:r>
                <a:rPr lang="en-US" sz="7700">
                  <a:solidFill>
                    <a:srgbClr val="A20E20"/>
                  </a:solidFill>
                  <a:latin typeface="TT Hoves Bold"/>
                </a:rPr>
                <a:t>Warnings/Alerts and Notifications </a:t>
              </a:r>
            </a:p>
          </p:txBody>
        </p:sp>
        <p:sp>
          <p:nvSpPr>
            <p:cNvPr id="14" name="TextBox 14"/>
            <p:cNvSpPr txBox="1"/>
            <p:nvPr/>
          </p:nvSpPr>
          <p:spPr>
            <a:xfrm>
              <a:off x="0" y="1751852"/>
              <a:ext cx="21850677"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Informing the Public and Stakeholders are Essential for Public Safety</a:t>
              </a:r>
              <a:r>
                <a:rPr lang="en-US" sz="3399" u="none">
                  <a:solidFill>
                    <a:srgbClr val="2A2E3A"/>
                  </a:solidFill>
                  <a:latin typeface="Helios"/>
                </a:rPr>
                <a:t> </a:t>
              </a:r>
            </a:p>
          </p:txBody>
        </p:sp>
      </p:grpSp>
      <p:sp>
        <p:nvSpPr>
          <p:cNvPr id="15" name="TextBox 15"/>
          <p:cNvSpPr txBox="1"/>
          <p:nvPr/>
        </p:nvSpPr>
        <p:spPr>
          <a:xfrm>
            <a:off x="15114512" y="9460865"/>
            <a:ext cx="2768352" cy="585469"/>
          </a:xfrm>
          <a:prstGeom prst="rect">
            <a:avLst/>
          </a:prstGeom>
        </p:spPr>
        <p:txBody>
          <a:bodyPr lIns="0" tIns="0" rIns="0" bIns="0" rtlCol="0" anchor="t">
            <a:spAutoFit/>
          </a:bodyPr>
          <a:lstStyle/>
          <a:p>
            <a:pPr>
              <a:lnSpc>
                <a:spcPts val="2380"/>
              </a:lnSpc>
            </a:pPr>
            <a:r>
              <a:rPr lang="en-US" sz="1700">
                <a:solidFill>
                  <a:srgbClr val="000000"/>
                </a:solidFill>
                <a:latin typeface="Helios"/>
              </a:rPr>
              <a:t>Reburn - Beauregard Parish </a:t>
            </a:r>
          </a:p>
          <a:p>
            <a:pPr>
              <a:lnSpc>
                <a:spcPts val="2380"/>
              </a:lnSpc>
              <a:spcBef>
                <a:spcPct val="0"/>
              </a:spcBef>
            </a:pPr>
            <a:r>
              <a:rPr lang="en-US" sz="1700">
                <a:solidFill>
                  <a:srgbClr val="000000"/>
                </a:solidFill>
                <a:latin typeface="Helios"/>
              </a:rPr>
              <a:t>DeRidder, LA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11410"/>
            <a:ext cx="8787732" cy="4996560"/>
            <a:chOff x="0" y="0"/>
            <a:chExt cx="2314464" cy="1315967"/>
          </a:xfrm>
        </p:grpSpPr>
        <p:sp>
          <p:nvSpPr>
            <p:cNvPr id="3" name="Freeform 3"/>
            <p:cNvSpPr/>
            <p:nvPr/>
          </p:nvSpPr>
          <p:spPr>
            <a:xfrm>
              <a:off x="0" y="0"/>
              <a:ext cx="2314465" cy="1315967"/>
            </a:xfrm>
            <a:custGeom>
              <a:avLst/>
              <a:gdLst/>
              <a:ahLst/>
              <a:cxnLst/>
              <a:rect l="l" t="t" r="r" b="b"/>
              <a:pathLst>
                <a:path w="2314465" h="1315967">
                  <a:moveTo>
                    <a:pt x="0" y="0"/>
                  </a:moveTo>
                  <a:lnTo>
                    <a:pt x="2314465" y="0"/>
                  </a:lnTo>
                  <a:lnTo>
                    <a:pt x="2314465" y="1315967"/>
                  </a:lnTo>
                  <a:lnTo>
                    <a:pt x="0" y="1315967"/>
                  </a:lnTo>
                  <a:close/>
                </a:path>
              </a:pathLst>
            </a:custGeom>
            <a:solidFill>
              <a:srgbClr val="E4E4E4"/>
            </a:solidFill>
            <a:ln w="9525" cap="sq">
              <a:solidFill>
                <a:srgbClr val="2A2E3A"/>
              </a:solidFill>
              <a:prstDash val="solid"/>
              <a:miter/>
            </a:ln>
          </p:spPr>
        </p:sp>
        <p:sp>
          <p:nvSpPr>
            <p:cNvPr id="4" name="TextBox 4"/>
            <p:cNvSpPr txBox="1"/>
            <p:nvPr/>
          </p:nvSpPr>
          <p:spPr>
            <a:xfrm>
              <a:off x="0" y="-38100"/>
              <a:ext cx="2314464" cy="1354067"/>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87623" y="9258300"/>
            <a:ext cx="5765006" cy="1028700"/>
            <a:chOff x="0" y="0"/>
            <a:chExt cx="1049690" cy="187305"/>
          </a:xfrm>
        </p:grpSpPr>
        <p:sp>
          <p:nvSpPr>
            <p:cNvPr id="6" name="Freeform 6"/>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sp>
        <p:sp>
          <p:nvSpPr>
            <p:cNvPr id="7" name="TextBox 7"/>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rot="-10800000">
            <a:off x="14447117" y="-741521"/>
            <a:ext cx="7681766" cy="3540443"/>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0388622" y="3385553"/>
            <a:ext cx="7098631" cy="5644962"/>
          </a:xfrm>
          <a:custGeom>
            <a:avLst/>
            <a:gdLst/>
            <a:ahLst/>
            <a:cxnLst/>
            <a:rect l="l" t="t" r="r" b="b"/>
            <a:pathLst>
              <a:path w="7098631" h="5644962">
                <a:moveTo>
                  <a:pt x="0" y="0"/>
                </a:moveTo>
                <a:lnTo>
                  <a:pt x="7098630" y="0"/>
                </a:lnTo>
                <a:lnTo>
                  <a:pt x="7098630" y="5644962"/>
                </a:lnTo>
                <a:lnTo>
                  <a:pt x="0" y="5644962"/>
                </a:lnTo>
                <a:lnTo>
                  <a:pt x="0" y="0"/>
                </a:lnTo>
                <a:close/>
              </a:path>
            </a:pathLst>
          </a:custGeom>
          <a:blipFill>
            <a:blip r:embed="rId2"/>
            <a:stretch>
              <a:fillRect l="-4009" r="-4009"/>
            </a:stretch>
          </a:blipFill>
        </p:spPr>
      </p:sp>
      <p:sp>
        <p:nvSpPr>
          <p:cNvPr id="12" name="Freeform 12"/>
          <p:cNvSpPr/>
          <p:nvPr/>
        </p:nvSpPr>
        <p:spPr>
          <a:xfrm>
            <a:off x="1028700" y="3385553"/>
            <a:ext cx="8787732" cy="5644962"/>
          </a:xfrm>
          <a:custGeom>
            <a:avLst/>
            <a:gdLst/>
            <a:ahLst/>
            <a:cxnLst/>
            <a:rect l="l" t="t" r="r" b="b"/>
            <a:pathLst>
              <a:path w="8787732" h="5644962">
                <a:moveTo>
                  <a:pt x="0" y="0"/>
                </a:moveTo>
                <a:lnTo>
                  <a:pt x="8787732" y="0"/>
                </a:lnTo>
                <a:lnTo>
                  <a:pt x="8787732" y="5644962"/>
                </a:lnTo>
                <a:lnTo>
                  <a:pt x="0" y="5644962"/>
                </a:lnTo>
                <a:lnTo>
                  <a:pt x="0" y="0"/>
                </a:lnTo>
                <a:close/>
              </a:path>
            </a:pathLst>
          </a:custGeom>
          <a:blipFill>
            <a:blip r:embed="rId3"/>
            <a:stretch>
              <a:fillRect t="-2082" b="-2082"/>
            </a:stretch>
          </a:blipFill>
        </p:spPr>
      </p:sp>
      <p:grpSp>
        <p:nvGrpSpPr>
          <p:cNvPr id="13" name="Group 13"/>
          <p:cNvGrpSpPr/>
          <p:nvPr/>
        </p:nvGrpSpPr>
        <p:grpSpPr>
          <a:xfrm>
            <a:off x="825673" y="1032348"/>
            <a:ext cx="16388008" cy="1884755"/>
            <a:chOff x="0" y="0"/>
            <a:chExt cx="21850677" cy="2513006"/>
          </a:xfrm>
        </p:grpSpPr>
        <p:sp>
          <p:nvSpPr>
            <p:cNvPr id="14" name="TextBox 14"/>
            <p:cNvSpPr txBox="1"/>
            <p:nvPr/>
          </p:nvSpPr>
          <p:spPr>
            <a:xfrm>
              <a:off x="0" y="0"/>
              <a:ext cx="21850677" cy="1562100"/>
            </a:xfrm>
            <a:prstGeom prst="rect">
              <a:avLst/>
            </a:prstGeom>
          </p:spPr>
          <p:txBody>
            <a:bodyPr lIns="0" tIns="0" rIns="0" bIns="0" rtlCol="0" anchor="t">
              <a:spAutoFit/>
            </a:bodyPr>
            <a:lstStyle/>
            <a:p>
              <a:pPr>
                <a:lnSpc>
                  <a:spcPts val="9240"/>
                </a:lnSpc>
              </a:pPr>
              <a:r>
                <a:rPr lang="en-US" sz="7700">
                  <a:solidFill>
                    <a:srgbClr val="A20E20"/>
                  </a:solidFill>
                  <a:latin typeface="TT Hoves Bold"/>
                </a:rPr>
                <a:t>Command &amp; Control </a:t>
              </a:r>
            </a:p>
          </p:txBody>
        </p:sp>
        <p:sp>
          <p:nvSpPr>
            <p:cNvPr id="15" name="TextBox 15"/>
            <p:cNvSpPr txBox="1"/>
            <p:nvPr/>
          </p:nvSpPr>
          <p:spPr>
            <a:xfrm>
              <a:off x="0" y="1751852"/>
              <a:ext cx="21850677"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Sharing the Unique Elements from Wildfire Threats</a:t>
              </a:r>
              <a:r>
                <a:rPr lang="en-US" sz="3399" u="none">
                  <a:solidFill>
                    <a:srgbClr val="2A2E3A"/>
                  </a:solidFill>
                  <a:latin typeface="Helios"/>
                </a:rPr>
                <a:t> </a:t>
              </a:r>
            </a:p>
          </p:txBody>
        </p:sp>
      </p:grpSp>
      <p:sp>
        <p:nvSpPr>
          <p:cNvPr id="16" name="TextBox 16"/>
          <p:cNvSpPr txBox="1"/>
          <p:nvPr/>
        </p:nvSpPr>
        <p:spPr>
          <a:xfrm>
            <a:off x="15741562" y="9460865"/>
            <a:ext cx="1902916" cy="585469"/>
          </a:xfrm>
          <a:prstGeom prst="rect">
            <a:avLst/>
          </a:prstGeom>
        </p:spPr>
        <p:txBody>
          <a:bodyPr lIns="0" tIns="0" rIns="0" bIns="0" rtlCol="0" anchor="t">
            <a:spAutoFit/>
          </a:bodyPr>
          <a:lstStyle/>
          <a:p>
            <a:pPr>
              <a:lnSpc>
                <a:spcPts val="2380"/>
              </a:lnSpc>
            </a:pPr>
            <a:r>
              <a:rPr lang="en-US" sz="1700">
                <a:solidFill>
                  <a:srgbClr val="000000"/>
                </a:solidFill>
                <a:latin typeface="Helios"/>
              </a:rPr>
              <a:t>Beauregard Parish </a:t>
            </a:r>
          </a:p>
          <a:p>
            <a:pPr>
              <a:lnSpc>
                <a:spcPts val="2380"/>
              </a:lnSpc>
              <a:spcBef>
                <a:spcPct val="0"/>
              </a:spcBef>
            </a:pPr>
            <a:r>
              <a:rPr lang="en-US" sz="1700">
                <a:solidFill>
                  <a:srgbClr val="000000"/>
                </a:solidFill>
                <a:latin typeface="Helios"/>
              </a:rPr>
              <a:t>DeRidder, LA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11410"/>
            <a:ext cx="8787732" cy="4996560"/>
            <a:chOff x="0" y="0"/>
            <a:chExt cx="2314464" cy="1315967"/>
          </a:xfrm>
        </p:grpSpPr>
        <p:sp>
          <p:nvSpPr>
            <p:cNvPr id="3" name="Freeform 3"/>
            <p:cNvSpPr/>
            <p:nvPr/>
          </p:nvSpPr>
          <p:spPr>
            <a:xfrm>
              <a:off x="0" y="0"/>
              <a:ext cx="2314465" cy="1315967"/>
            </a:xfrm>
            <a:custGeom>
              <a:avLst/>
              <a:gdLst/>
              <a:ahLst/>
              <a:cxnLst/>
              <a:rect l="l" t="t" r="r" b="b"/>
              <a:pathLst>
                <a:path w="2314465" h="1315967">
                  <a:moveTo>
                    <a:pt x="0" y="0"/>
                  </a:moveTo>
                  <a:lnTo>
                    <a:pt x="2314465" y="0"/>
                  </a:lnTo>
                  <a:lnTo>
                    <a:pt x="2314465" y="1315967"/>
                  </a:lnTo>
                  <a:lnTo>
                    <a:pt x="0" y="1315967"/>
                  </a:lnTo>
                  <a:close/>
                </a:path>
              </a:pathLst>
            </a:custGeom>
            <a:solidFill>
              <a:srgbClr val="E4E4E4"/>
            </a:solidFill>
            <a:ln w="9525" cap="sq">
              <a:solidFill>
                <a:srgbClr val="2A2E3A"/>
              </a:solidFill>
              <a:prstDash val="solid"/>
              <a:miter/>
            </a:ln>
          </p:spPr>
        </p:sp>
        <p:sp>
          <p:nvSpPr>
            <p:cNvPr id="4" name="TextBox 4"/>
            <p:cNvSpPr txBox="1"/>
            <p:nvPr/>
          </p:nvSpPr>
          <p:spPr>
            <a:xfrm>
              <a:off x="0" y="-38100"/>
              <a:ext cx="2314464" cy="1354067"/>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87623" y="9253538"/>
            <a:ext cx="5765006" cy="1038225"/>
            <a:chOff x="0" y="0"/>
            <a:chExt cx="1049690" cy="189040"/>
          </a:xfrm>
        </p:grpSpPr>
        <p:sp>
          <p:nvSpPr>
            <p:cNvPr id="6" name="Freeform 6"/>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A20E20"/>
            </a:solidFill>
          </p:spPr>
        </p:sp>
        <p:sp>
          <p:nvSpPr>
            <p:cNvPr id="7" name="TextBox 7"/>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rot="-10800000">
            <a:off x="14447117" y="-741521"/>
            <a:ext cx="7681766" cy="3540443"/>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028700" y="3214790"/>
            <a:ext cx="16064529" cy="5856474"/>
          </a:xfrm>
          <a:custGeom>
            <a:avLst/>
            <a:gdLst/>
            <a:ahLst/>
            <a:cxnLst/>
            <a:rect l="l" t="t" r="r" b="b"/>
            <a:pathLst>
              <a:path w="16064529" h="5856474">
                <a:moveTo>
                  <a:pt x="0" y="0"/>
                </a:moveTo>
                <a:lnTo>
                  <a:pt x="16064529" y="0"/>
                </a:lnTo>
                <a:lnTo>
                  <a:pt x="16064529" y="5856475"/>
                </a:lnTo>
                <a:lnTo>
                  <a:pt x="0" y="5856475"/>
                </a:lnTo>
                <a:lnTo>
                  <a:pt x="0" y="0"/>
                </a:lnTo>
                <a:close/>
              </a:path>
            </a:pathLst>
          </a:custGeom>
          <a:blipFill>
            <a:blip r:embed="rId2"/>
            <a:stretch>
              <a:fillRect t="-53908" b="-53908"/>
            </a:stretch>
          </a:blipFill>
        </p:spPr>
      </p:sp>
      <p:grpSp>
        <p:nvGrpSpPr>
          <p:cNvPr id="12" name="Group 12"/>
          <p:cNvGrpSpPr/>
          <p:nvPr/>
        </p:nvGrpSpPr>
        <p:grpSpPr>
          <a:xfrm>
            <a:off x="1028700" y="1028700"/>
            <a:ext cx="14727171" cy="1999055"/>
            <a:chOff x="0" y="0"/>
            <a:chExt cx="19636229" cy="2665406"/>
          </a:xfrm>
        </p:grpSpPr>
        <p:sp>
          <p:nvSpPr>
            <p:cNvPr id="13" name="TextBox 13"/>
            <p:cNvSpPr txBox="1"/>
            <p:nvPr/>
          </p:nvSpPr>
          <p:spPr>
            <a:xfrm>
              <a:off x="0" y="0"/>
              <a:ext cx="19636229" cy="1714500"/>
            </a:xfrm>
            <a:prstGeom prst="rect">
              <a:avLst/>
            </a:prstGeom>
          </p:spPr>
          <p:txBody>
            <a:bodyPr lIns="0" tIns="0" rIns="0" bIns="0" rtlCol="0" anchor="t">
              <a:spAutoFit/>
            </a:bodyPr>
            <a:lstStyle/>
            <a:p>
              <a:pPr>
                <a:lnSpc>
                  <a:spcPts val="10199"/>
                </a:lnSpc>
              </a:pPr>
              <a:r>
                <a:rPr lang="en-US" sz="8499">
                  <a:solidFill>
                    <a:srgbClr val="A20E20"/>
                  </a:solidFill>
                  <a:latin typeface="TT Hoves Bold"/>
                </a:rPr>
                <a:t>Coordination &amp; Integration </a:t>
              </a:r>
            </a:p>
          </p:txBody>
        </p:sp>
        <p:sp>
          <p:nvSpPr>
            <p:cNvPr id="14" name="TextBox 14"/>
            <p:cNvSpPr txBox="1"/>
            <p:nvPr/>
          </p:nvSpPr>
          <p:spPr>
            <a:xfrm>
              <a:off x="0" y="1904252"/>
              <a:ext cx="19636229"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Key Elements for Effective Incident Management</a:t>
              </a:r>
              <a:r>
                <a:rPr lang="en-US" sz="3399" u="none">
                  <a:solidFill>
                    <a:srgbClr val="2A2E3A"/>
                  </a:solidFill>
                  <a:latin typeface="Helios"/>
                </a:rPr>
                <a:t> </a:t>
              </a:r>
            </a:p>
          </p:txBody>
        </p:sp>
      </p:grpSp>
      <p:sp>
        <p:nvSpPr>
          <p:cNvPr id="15" name="TextBox 15"/>
          <p:cNvSpPr txBox="1"/>
          <p:nvPr/>
        </p:nvSpPr>
        <p:spPr>
          <a:xfrm>
            <a:off x="14148515" y="9155837"/>
            <a:ext cx="2944713" cy="880744"/>
          </a:xfrm>
          <a:prstGeom prst="rect">
            <a:avLst/>
          </a:prstGeom>
        </p:spPr>
        <p:txBody>
          <a:bodyPr lIns="0" tIns="0" rIns="0" bIns="0" rtlCol="0" anchor="t">
            <a:spAutoFit/>
          </a:bodyPr>
          <a:lstStyle/>
          <a:p>
            <a:pPr>
              <a:lnSpc>
                <a:spcPts val="2380"/>
              </a:lnSpc>
            </a:pPr>
            <a:r>
              <a:rPr lang="en-US" sz="1700">
                <a:solidFill>
                  <a:srgbClr val="000000"/>
                </a:solidFill>
                <a:latin typeface="Helios"/>
              </a:rPr>
              <a:t>Southern Compact, Red Team</a:t>
            </a:r>
          </a:p>
          <a:p>
            <a:pPr>
              <a:lnSpc>
                <a:spcPts val="2380"/>
              </a:lnSpc>
            </a:pPr>
            <a:r>
              <a:rPr lang="en-US" sz="1700">
                <a:solidFill>
                  <a:srgbClr val="000000"/>
                </a:solidFill>
                <a:latin typeface="Helios"/>
              </a:rPr>
              <a:t>AM Operations Briefing </a:t>
            </a:r>
          </a:p>
          <a:p>
            <a:pPr>
              <a:lnSpc>
                <a:spcPts val="2380"/>
              </a:lnSpc>
              <a:spcBef>
                <a:spcPct val="0"/>
              </a:spcBef>
            </a:pPr>
            <a:r>
              <a:rPr lang="en-US" sz="1700">
                <a:solidFill>
                  <a:srgbClr val="000000"/>
                </a:solidFill>
                <a:latin typeface="Helios"/>
              </a:rPr>
              <a:t>DeRidder, LA  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091F8ED5AEA44962E4D3340721827" ma:contentTypeVersion="20" ma:contentTypeDescription="Create a new document." ma:contentTypeScope="" ma:versionID="1c0115722d964263e8f2fc2155bd0a68">
  <xsd:schema xmlns:xsd="http://www.w3.org/2001/XMLSchema" xmlns:xs="http://www.w3.org/2001/XMLSchema" xmlns:p="http://schemas.microsoft.com/office/2006/metadata/properties" xmlns:ns1="http://schemas.microsoft.com/sharepoint/v3" xmlns:ns2="0e4fac54-a62d-434e-a96a-2b762292c16b" xmlns:ns3="e0b45472-b695-441a-8df1-b72fbe6f52de" targetNamespace="http://schemas.microsoft.com/office/2006/metadata/properties" ma:root="true" ma:fieldsID="e4efaa357f2dd3f52882ad6185d834fb" ns1:_="" ns2:_="" ns3:_="">
    <xsd:import namespace="http://schemas.microsoft.com/sharepoint/v3"/>
    <xsd:import namespace="0e4fac54-a62d-434e-a96a-2b762292c16b"/>
    <xsd:import namespace="e0b45472-b695-441a-8df1-b72fbe6f52de"/>
    <xsd:element name="properties">
      <xsd:complexType>
        <xsd:sequence>
          <xsd:element name="documentManagement">
            <xsd:complexType>
              <xsd:all>
                <xsd:element ref="ns2:Division" minOccurs="0"/>
                <xsd:element ref="ns2:Section"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4fac54-a62d-434e-a96a-2b762292c16b" elementFormDefault="qualified">
    <xsd:import namespace="http://schemas.microsoft.com/office/2006/documentManagement/types"/>
    <xsd:import namespace="http://schemas.microsoft.com/office/infopath/2007/PartnerControls"/>
    <xsd:element name="Division" ma:index="8" nillable="true" ma:displayName="Division" ma:format="Dropdown" ma:internalName="Division" ma:readOnly="false">
      <xsd:simpleType>
        <xsd:restriction base="dms:Choice">
          <xsd:enumeration value="Executive"/>
          <xsd:enumeration value="Disaster Recovery"/>
          <xsd:enumeration value="Preparedness, Response &amp; Interoperability"/>
          <xsd:enumeration value="Grants &amp; Administration"/>
        </xsd:restriction>
      </xsd:simpleType>
    </xsd:element>
    <xsd:element name="Section" ma:index="9" nillable="true" ma:displayName="Section" ma:format="Dropdown" ma:internalName="Section" ma:readOnly="false">
      <xsd:simpleType>
        <xsd:restriction base="dms:Choice">
          <xsd:enumeration value="Executive Office"/>
          <xsd:enumeration value="Preparedness"/>
          <xsd:enumeration value="PRI Operations"/>
          <xsd:enumeration value="Sub Recipient Monitoring"/>
          <xsd:enumeration value="Facility Management"/>
          <xsd:enumeration value="G &amp; A Management"/>
          <xsd:enumeration value="DR Process Services"/>
          <xsd:enumeration value="DR Management"/>
          <xsd:enumeration value="DR Public Assistance Grants"/>
          <xsd:enumeration value="DR Public Assistance Closeout"/>
          <xsd:enumeration value="DR Public Assistance Technical Services"/>
          <xsd:enumeration value="DR Public Assistance SALs"/>
          <xsd:enumeration value="DR Hazard Mitigation Grants"/>
          <xsd:enumeration value="DR Hazard Mitigation SALs"/>
          <xsd:enumeration value="Homeland Security Grants"/>
          <xsd:enumeration value="Recovery Grants Administration"/>
        </xsd:restriction>
      </xsd:simpleType>
    </xsd:element>
  </xsd:schema>
  <xsd:schema xmlns:xsd="http://www.w3.org/2001/XMLSchema" xmlns:xs="http://www.w3.org/2001/XMLSchema" xmlns:dms="http://schemas.microsoft.com/office/2006/documentManagement/types" xmlns:pc="http://schemas.microsoft.com/office/infopath/2007/PartnerControls" targetNamespace="e0b45472-b695-441a-8df1-b72fbe6f52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Division xmlns="0e4fac54-a62d-434e-a96a-2b762292c16b" xsi:nil="true"/>
    <PublishingExpirationDate xmlns="http://schemas.microsoft.com/sharepoint/v3" xsi:nil="true"/>
    <PublishingStartDate xmlns="http://schemas.microsoft.com/sharepoint/v3" xsi:nil="true"/>
    <Section xmlns="0e4fac54-a62d-434e-a96a-2b762292c16b" xsi:nil="true"/>
  </documentManagement>
</p:properties>
</file>

<file path=customXml/itemProps1.xml><?xml version="1.0" encoding="utf-8"?>
<ds:datastoreItem xmlns:ds="http://schemas.openxmlformats.org/officeDocument/2006/customXml" ds:itemID="{BD04DDDD-05D9-479D-9CC2-92F47D5307B5}"/>
</file>

<file path=customXml/itemProps2.xml><?xml version="1.0" encoding="utf-8"?>
<ds:datastoreItem xmlns:ds="http://schemas.openxmlformats.org/officeDocument/2006/customXml" ds:itemID="{7237C034-AC93-4ED6-84F9-EC9738BD7FD8}"/>
</file>

<file path=customXml/itemProps3.xml><?xml version="1.0" encoding="utf-8"?>
<ds:datastoreItem xmlns:ds="http://schemas.openxmlformats.org/officeDocument/2006/customXml" ds:itemID="{172D7843-4ED7-4398-A879-F3FFA9E65C58}"/>
</file>

<file path=docProps/app.xml><?xml version="1.0" encoding="utf-8"?>
<Properties xmlns="http://schemas.openxmlformats.org/officeDocument/2006/extended-properties" xmlns:vt="http://schemas.openxmlformats.org/officeDocument/2006/docPropsVTypes">
  <TotalTime>11</TotalTime>
  <Words>359</Words>
  <Application>Microsoft Office PowerPoint</Application>
  <PresentationFormat>Custom</PresentationFormat>
  <Paragraphs>64</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Canva Sans Bold</vt:lpstr>
      <vt:lpstr>Arial</vt:lpstr>
      <vt:lpstr>Calibri</vt:lpstr>
      <vt:lpstr>TT Hoves Bold</vt:lpstr>
      <vt:lpstr>Helios Bold</vt:lpstr>
      <vt:lpstr>Helios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Blank Company Profile Business Presentation in Red Maroon White Geometric Style</dc:title>
  <dc:creator>Rubby Douglas</dc:creator>
  <cp:lastModifiedBy>Rubby Douglas</cp:lastModifiedBy>
  <cp:revision>4</cp:revision>
  <dcterms:created xsi:type="dcterms:W3CDTF">2006-08-16T00:00:00Z</dcterms:created>
  <dcterms:modified xsi:type="dcterms:W3CDTF">2024-05-01T13:30:32Z</dcterms:modified>
  <dc:identifier>DAGB2nTeCiU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0x010100AE3091F8ED5AEA44962E4D3340721827</vt:lpwstr>
  </property>
</Properties>
</file>